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4.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65.jpg" ContentType="image/pn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59"/>
  </p:notesMasterIdLst>
  <p:sldIdLst>
    <p:sldId id="256" r:id="rId2"/>
    <p:sldId id="257" r:id="rId3"/>
    <p:sldId id="258" r:id="rId4"/>
    <p:sldId id="259" r:id="rId5"/>
    <p:sldId id="260" r:id="rId6"/>
    <p:sldId id="261" r:id="rId7"/>
    <p:sldId id="262" r:id="rId8"/>
    <p:sldId id="263" r:id="rId9"/>
    <p:sldId id="266" r:id="rId10"/>
    <p:sldId id="267" r:id="rId11"/>
    <p:sldId id="265" r:id="rId12"/>
    <p:sldId id="268" r:id="rId13"/>
    <p:sldId id="269" r:id="rId14"/>
    <p:sldId id="270" r:id="rId15"/>
    <p:sldId id="271" r:id="rId16"/>
    <p:sldId id="272" r:id="rId17"/>
    <p:sldId id="273" r:id="rId18"/>
    <p:sldId id="312" r:id="rId19"/>
    <p:sldId id="313" r:id="rId20"/>
    <p:sldId id="314" r:id="rId21"/>
    <p:sldId id="315" r:id="rId22"/>
    <p:sldId id="316" r:id="rId23"/>
    <p:sldId id="317" r:id="rId24"/>
    <p:sldId id="275" r:id="rId25"/>
    <p:sldId id="276" r:id="rId26"/>
    <p:sldId id="274" r:id="rId27"/>
    <p:sldId id="318" r:id="rId28"/>
    <p:sldId id="319" r:id="rId29"/>
    <p:sldId id="320" r:id="rId30"/>
    <p:sldId id="321" r:id="rId31"/>
    <p:sldId id="277" r:id="rId32"/>
    <p:sldId id="278" r:id="rId33"/>
    <p:sldId id="279" r:id="rId34"/>
    <p:sldId id="280" r:id="rId35"/>
    <p:sldId id="281" r:id="rId36"/>
    <p:sldId id="282" r:id="rId37"/>
    <p:sldId id="283" r:id="rId38"/>
    <p:sldId id="284" r:id="rId39"/>
    <p:sldId id="290" r:id="rId40"/>
    <p:sldId id="291" r:id="rId41"/>
    <p:sldId id="292" r:id="rId42"/>
    <p:sldId id="293" r:id="rId43"/>
    <p:sldId id="294" r:id="rId44"/>
    <p:sldId id="295" r:id="rId45"/>
    <p:sldId id="302" r:id="rId46"/>
    <p:sldId id="296" r:id="rId47"/>
    <p:sldId id="304" r:id="rId48"/>
    <p:sldId id="305" r:id="rId49"/>
    <p:sldId id="306" r:id="rId50"/>
    <p:sldId id="307" r:id="rId51"/>
    <p:sldId id="308" r:id="rId52"/>
    <p:sldId id="309" r:id="rId53"/>
    <p:sldId id="310" r:id="rId54"/>
    <p:sldId id="311" r:id="rId55"/>
    <p:sldId id="303" r:id="rId56"/>
    <p:sldId id="285" r:id="rId57"/>
    <p:sldId id="287"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autoAdjust="0"/>
  </p:normalViewPr>
  <p:slideViewPr>
    <p:cSldViewPr snapToGrid="0">
      <p:cViewPr varScale="1">
        <p:scale>
          <a:sx n="79" d="100"/>
          <a:sy n="79" d="100"/>
        </p:scale>
        <p:origin x="101" y="182"/>
      </p:cViewPr>
      <p:guideLst/>
    </p:cSldViewPr>
  </p:slideViewPr>
  <p:outlineViewPr>
    <p:cViewPr>
      <p:scale>
        <a:sx n="33" d="100"/>
        <a:sy n="33" d="100"/>
      </p:scale>
      <p:origin x="0" y="-4259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D82F8-768E-438F-B1B9-031AE0195DB9}" type="datetimeFigureOut">
              <a:rPr lang="zh-CN" altLang="en-US" smtClean="0"/>
              <a:t>2018.10.08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4655E-AD23-4446-9FC7-4255ECF996EF}" type="slidenum">
              <a:rPr lang="zh-CN" altLang="en-US" smtClean="0"/>
              <a:t>‹#›</a:t>
            </a:fld>
            <a:endParaRPr lang="zh-CN" altLang="en-US"/>
          </a:p>
        </p:txBody>
      </p:sp>
    </p:spTree>
    <p:extLst>
      <p:ext uri="{BB962C8B-B14F-4D97-AF65-F5344CB8AC3E}">
        <p14:creationId xmlns:p14="http://schemas.microsoft.com/office/powerpoint/2010/main" val="4147368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界限大致在</a:t>
            </a:r>
            <a:r>
              <a:rPr lang="en-US" altLang="zh-CN" dirty="0" smtClean="0"/>
              <a:t>100m/s</a:t>
            </a:r>
            <a:r>
              <a:rPr lang="zh-CN" altLang="en-US" dirty="0" smtClean="0"/>
              <a:t>。当密度变化在</a:t>
            </a:r>
            <a:r>
              <a:rPr lang="en-US" altLang="zh-CN" dirty="0" smtClean="0"/>
              <a:t>5%</a:t>
            </a:r>
            <a:r>
              <a:rPr lang="zh-CN" altLang="en-US" dirty="0" smtClean="0"/>
              <a:t>以内，可以认为密度没有变化，通过热力学基本公式的推导可以得到，当密度变化达到</a:t>
            </a:r>
            <a:r>
              <a:rPr lang="en-US" altLang="zh-CN" dirty="0" smtClean="0"/>
              <a:t>105%</a:t>
            </a:r>
            <a:r>
              <a:rPr lang="zh-CN" altLang="en-US" dirty="0" smtClean="0"/>
              <a:t>时，气体速度差不多是</a:t>
            </a:r>
            <a:r>
              <a:rPr lang="en-US" altLang="zh-CN" dirty="0" smtClean="0"/>
              <a:t>Mach</a:t>
            </a:r>
            <a:r>
              <a:rPr lang="zh-CN" altLang="en-US" dirty="0" smtClean="0"/>
              <a:t>数的</a:t>
            </a:r>
            <a:r>
              <a:rPr lang="en-US" altLang="zh-CN" dirty="0" smtClean="0"/>
              <a:t>0.3</a:t>
            </a:r>
            <a:r>
              <a:rPr lang="zh-CN" altLang="en-US" dirty="0" smtClean="0"/>
              <a:t>，以近地气体条件计算，</a:t>
            </a:r>
            <a:r>
              <a:rPr lang="en-US" altLang="zh-CN" dirty="0" smtClean="0"/>
              <a:t>1Mach</a:t>
            </a:r>
            <a:r>
              <a:rPr lang="zh-CN" altLang="en-US" dirty="0" smtClean="0"/>
              <a:t>数对应的声速大致为</a:t>
            </a:r>
            <a:r>
              <a:rPr lang="en-US" altLang="zh-CN" dirty="0" smtClean="0"/>
              <a:t>314m/s</a:t>
            </a:r>
            <a:r>
              <a:rPr lang="zh-CN" altLang="en-US" dirty="0" smtClean="0"/>
              <a:t>，</a:t>
            </a:r>
            <a:r>
              <a:rPr lang="en-US" altLang="zh-CN" dirty="0" smtClean="0"/>
              <a:t>0.3</a:t>
            </a:r>
            <a:r>
              <a:rPr lang="zh-CN" altLang="en-US" dirty="0" smtClean="0"/>
              <a:t>倍差不多即为</a:t>
            </a:r>
            <a:r>
              <a:rPr lang="en-US" altLang="zh-CN" dirty="0" smtClean="0"/>
              <a:t>100m/s</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EBF6F7CC-2497-4B58-B94D-91A13DC96196}" type="slidenum">
              <a:rPr lang="zh-CN" altLang="en-US" smtClean="0"/>
              <a:t>32</a:t>
            </a:fld>
            <a:endParaRPr lang="zh-CN" altLang="en-US"/>
          </a:p>
        </p:txBody>
      </p:sp>
    </p:spTree>
    <p:extLst>
      <p:ext uri="{BB962C8B-B14F-4D97-AF65-F5344CB8AC3E}">
        <p14:creationId xmlns:p14="http://schemas.microsoft.com/office/powerpoint/2010/main" val="336003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如图</a:t>
            </a:r>
            <a:r>
              <a:rPr lang="en-US" altLang="zh-CN" sz="1200" b="0" i="0" kern="1200" smtClean="0">
                <a:solidFill>
                  <a:schemeClr val="tx1"/>
                </a:solidFill>
                <a:effectLst/>
                <a:latin typeface="+mn-lt"/>
                <a:ea typeface="+mn-ea"/>
                <a:cs typeface="+mn-cs"/>
              </a:rPr>
              <a:t>1a</a:t>
            </a:r>
            <a:r>
              <a:rPr lang="zh-CN" altLang="en-US" sz="1200" b="0" i="0" kern="1200" smtClean="0">
                <a:solidFill>
                  <a:schemeClr val="tx1"/>
                </a:solidFill>
                <a:effectLst/>
                <a:latin typeface="+mn-lt"/>
                <a:ea typeface="+mn-ea"/>
                <a:cs typeface="+mn-cs"/>
              </a:rPr>
              <a:t>中的红色曲线所示，便是“旅行者</a:t>
            </a:r>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号”的速度在飞行过程中的变化情形。注意图中的速度是相对于太阳系坐标而言，因而与我们提及的相对于地球坐标而言的“宇宙速度”值有所区别，其差值是地球的公转速度，大约</a:t>
            </a:r>
            <a:r>
              <a:rPr lang="en-US" altLang="zh-CN" sz="1200" b="0" i="0" kern="1200" smtClean="0">
                <a:solidFill>
                  <a:schemeClr val="tx1"/>
                </a:solidFill>
                <a:effectLst/>
                <a:latin typeface="+mn-lt"/>
                <a:ea typeface="+mn-ea"/>
                <a:cs typeface="+mn-cs"/>
              </a:rPr>
              <a:t>30km/s</a:t>
            </a:r>
            <a:r>
              <a:rPr lang="zh-CN" altLang="en-US" sz="1200" b="0" i="0" kern="1200" smtClean="0">
                <a:solidFill>
                  <a:schemeClr val="tx1"/>
                </a:solidFill>
                <a:effectLst/>
                <a:latin typeface="+mn-lt"/>
                <a:ea typeface="+mn-ea"/>
                <a:cs typeface="+mn-cs"/>
              </a:rPr>
              <a:t>。红色曲线上的四个尖峰分别代表该飞行器在经过土星、木星、天王星、海王星时因为“引力助推”而产生的速度变化。图中也画出</a:t>
            </a:r>
            <a:r>
              <a:rPr lang="en-US" altLang="zh-CN" sz="1200" b="0" i="0" kern="1200" smtClean="0">
                <a:solidFill>
                  <a:schemeClr val="tx1"/>
                </a:solidFill>
                <a:effectLst/>
                <a:latin typeface="+mn-lt"/>
                <a:ea typeface="+mn-ea"/>
                <a:cs typeface="+mn-cs"/>
              </a:rPr>
              <a:t>2006</a:t>
            </a:r>
            <a:r>
              <a:rPr lang="zh-CN" altLang="en-US" sz="1200" b="0" i="0" kern="1200" smtClean="0">
                <a:solidFill>
                  <a:schemeClr val="tx1"/>
                </a:solidFill>
                <a:effectLst/>
                <a:latin typeface="+mn-lt"/>
                <a:ea typeface="+mn-ea"/>
                <a:cs typeface="+mn-cs"/>
              </a:rPr>
              <a:t>年</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月发射的“新视野号”的速度曲线 （绿色） ，与“旅行者号”的速度曲线相比较，明显地看出在四个行星附近，“引力助推”对“旅行者</a:t>
            </a:r>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号”的加速作用。图</a:t>
            </a:r>
            <a:r>
              <a:rPr lang="en-US" altLang="zh-CN" sz="1200" b="0" i="0" kern="1200" smtClean="0">
                <a:solidFill>
                  <a:schemeClr val="tx1"/>
                </a:solidFill>
                <a:effectLst/>
                <a:latin typeface="+mn-lt"/>
                <a:ea typeface="+mn-ea"/>
                <a:cs typeface="+mn-cs"/>
              </a:rPr>
              <a:t>1b</a:t>
            </a:r>
            <a:r>
              <a:rPr lang="zh-CN" altLang="en-US" sz="1200" b="0" i="0" kern="1200" smtClean="0">
                <a:solidFill>
                  <a:schemeClr val="tx1"/>
                </a:solidFill>
                <a:effectLst/>
                <a:latin typeface="+mn-lt"/>
                <a:ea typeface="+mn-ea"/>
                <a:cs typeface="+mn-cs"/>
              </a:rPr>
              <a:t>则显示了两个“旅行者号”探测器的行程。</a:t>
            </a:r>
            <a:endParaRPr lang="zh-CN" altLang="en-US"/>
          </a:p>
        </p:txBody>
      </p:sp>
      <p:sp>
        <p:nvSpPr>
          <p:cNvPr id="4" name="灯片编号占位符 3"/>
          <p:cNvSpPr>
            <a:spLocks noGrp="1"/>
          </p:cNvSpPr>
          <p:nvPr>
            <p:ph type="sldNum" sz="quarter" idx="10"/>
          </p:nvPr>
        </p:nvSpPr>
        <p:spPr/>
        <p:txBody>
          <a:bodyPr/>
          <a:lstStyle/>
          <a:p>
            <a:fld id="{5624655E-AD23-4446-9FC7-4255ECF996EF}" type="slidenum">
              <a:rPr lang="zh-CN" altLang="en-US" smtClean="0"/>
              <a:t>41</a:t>
            </a:fld>
            <a:endParaRPr lang="zh-CN" altLang="en-US"/>
          </a:p>
        </p:txBody>
      </p:sp>
    </p:spTree>
    <p:extLst>
      <p:ext uri="{BB962C8B-B14F-4D97-AF65-F5344CB8AC3E}">
        <p14:creationId xmlns:p14="http://schemas.microsoft.com/office/powerpoint/2010/main" val="3132446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所谓太阳系边界的定义大致有两种，一种是太阳风的边界称为</a:t>
            </a:r>
            <a:r>
              <a:rPr lang="en-US" altLang="zh-CN" sz="1200" b="0" i="0" kern="1200" smtClean="0">
                <a:solidFill>
                  <a:schemeClr val="tx1"/>
                </a:solidFill>
                <a:effectLst/>
                <a:latin typeface="+mn-lt"/>
                <a:ea typeface="+mn-ea"/>
                <a:cs typeface="+mn-cs"/>
              </a:rPr>
              <a:t>heliosphere</a:t>
            </a:r>
            <a:r>
              <a:rPr lang="zh-CN" altLang="en-US" sz="1200" b="0" i="0" kern="1200" smtClean="0">
                <a:solidFill>
                  <a:schemeClr val="tx1"/>
                </a:solidFill>
                <a:effectLst/>
                <a:latin typeface="+mn-lt"/>
                <a:ea typeface="+mn-ea"/>
                <a:cs typeface="+mn-cs"/>
              </a:rPr>
              <a:t>，位置比较确定。旅行者</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号实际上是穿越了太阳风的边界。另一种是太阳的引力边界，其定义比较模糊，取决于参考的天体，但是都比太阳风的边界远得多。</a:t>
            </a:r>
            <a:endParaRPr lang="zh-CN" altLang="en-US"/>
          </a:p>
        </p:txBody>
      </p:sp>
      <p:sp>
        <p:nvSpPr>
          <p:cNvPr id="4" name="灯片编号占位符 3"/>
          <p:cNvSpPr>
            <a:spLocks noGrp="1"/>
          </p:cNvSpPr>
          <p:nvPr>
            <p:ph type="sldNum" sz="quarter" idx="10"/>
          </p:nvPr>
        </p:nvSpPr>
        <p:spPr/>
        <p:txBody>
          <a:bodyPr/>
          <a:lstStyle/>
          <a:p>
            <a:fld id="{5624655E-AD23-4446-9FC7-4255ECF996EF}" type="slidenum">
              <a:rPr lang="zh-CN" altLang="en-US" smtClean="0"/>
              <a:t>43</a:t>
            </a:fld>
            <a:endParaRPr lang="zh-CN" altLang="en-US"/>
          </a:p>
        </p:txBody>
      </p:sp>
    </p:spTree>
    <p:extLst>
      <p:ext uri="{BB962C8B-B14F-4D97-AF65-F5344CB8AC3E}">
        <p14:creationId xmlns:p14="http://schemas.microsoft.com/office/powerpoint/2010/main" val="311464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拉格朗日点中的三个：</a:t>
            </a:r>
            <a:r>
              <a:rPr lang="en-US" altLang="zh-CN" sz="1200" b="0" i="0" kern="1200" smtClean="0">
                <a:solidFill>
                  <a:schemeClr val="tx1"/>
                </a:solidFill>
                <a:effectLst/>
                <a:latin typeface="+mn-lt"/>
                <a:ea typeface="+mn-ea"/>
                <a:cs typeface="+mn-cs"/>
              </a:rPr>
              <a:t>L1</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L2</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L3</a:t>
            </a:r>
            <a:r>
              <a:rPr lang="zh-CN" altLang="en-US" sz="1200" b="0" i="0" kern="1200" smtClean="0">
                <a:solidFill>
                  <a:schemeClr val="tx1"/>
                </a:solidFill>
                <a:effectLst/>
                <a:latin typeface="+mn-lt"/>
                <a:ea typeface="+mn-ea"/>
                <a:cs typeface="+mn-cs"/>
              </a:rPr>
              <a:t>位于两个大天体的连线上，</a:t>
            </a:r>
            <a:r>
              <a:rPr lang="en-US" altLang="zh-CN" sz="1200" b="0" i="0" kern="1200" smtClean="0">
                <a:solidFill>
                  <a:schemeClr val="tx1"/>
                </a:solidFill>
                <a:effectLst/>
                <a:latin typeface="+mn-lt"/>
                <a:ea typeface="+mn-ea"/>
                <a:cs typeface="+mn-cs"/>
              </a:rPr>
              <a:t>L4</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L5</a:t>
            </a:r>
            <a:r>
              <a:rPr lang="zh-CN" altLang="en-US" sz="1200" b="0" i="0" kern="1200" smtClean="0">
                <a:solidFill>
                  <a:schemeClr val="tx1"/>
                </a:solidFill>
                <a:effectLst/>
                <a:latin typeface="+mn-lt"/>
                <a:ea typeface="+mn-ea"/>
                <a:cs typeface="+mn-cs"/>
              </a:rPr>
              <a:t>则分别位于连线的上方和下方与大天体距离相等并组成一个正三角形的两个对称点上。可以从数学上证明，在连线上的三个拉格朗日点不是真正“稳定”的点，它们对应于“鞍点”类型的极值点。只有</a:t>
            </a:r>
            <a:r>
              <a:rPr lang="en-US" altLang="zh-CN" sz="1200" b="0" i="0" kern="1200" smtClean="0">
                <a:solidFill>
                  <a:schemeClr val="tx1"/>
                </a:solidFill>
                <a:effectLst/>
                <a:latin typeface="+mn-lt"/>
                <a:ea typeface="+mn-ea"/>
                <a:cs typeface="+mn-cs"/>
              </a:rPr>
              <a:t>L4</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L5</a:t>
            </a:r>
            <a:r>
              <a:rPr lang="zh-CN" altLang="en-US" sz="1200" b="0" i="0" kern="1200" smtClean="0">
                <a:solidFill>
                  <a:schemeClr val="tx1"/>
                </a:solidFill>
                <a:effectLst/>
                <a:latin typeface="+mn-lt"/>
                <a:ea typeface="+mn-ea"/>
                <a:cs typeface="+mn-cs"/>
              </a:rPr>
              <a:t>是对应于最小值的稳定点。也就是说，当小质量位于</a:t>
            </a:r>
            <a:r>
              <a:rPr lang="en-US" altLang="zh-CN" sz="1200" b="0" i="0" kern="1200" smtClean="0">
                <a:solidFill>
                  <a:schemeClr val="tx1"/>
                </a:solidFill>
                <a:effectLst/>
                <a:latin typeface="+mn-lt"/>
                <a:ea typeface="+mn-ea"/>
                <a:cs typeface="+mn-cs"/>
              </a:rPr>
              <a:t>L4</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L5</a:t>
            </a:r>
            <a:r>
              <a:rPr lang="zh-CN" altLang="en-US" sz="1200" b="0" i="0" kern="1200" smtClean="0">
                <a:solidFill>
                  <a:schemeClr val="tx1"/>
                </a:solidFill>
                <a:effectLst/>
                <a:latin typeface="+mn-lt"/>
                <a:ea typeface="+mn-ea"/>
                <a:cs typeface="+mn-cs"/>
              </a:rPr>
              <a:t>时，即使受到一些外界引力的扰动，它仍然有保持在原来位置的倾向。</a:t>
            </a:r>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我们都知道力学结构中的三角形与稳定性有关，当小质量位于</a:t>
            </a:r>
            <a:r>
              <a:rPr lang="en-US" altLang="zh-CN" sz="1200" b="0" i="0" kern="1200" smtClean="0">
                <a:solidFill>
                  <a:schemeClr val="tx1"/>
                </a:solidFill>
                <a:effectLst/>
                <a:latin typeface="+mn-lt"/>
                <a:ea typeface="+mn-ea"/>
                <a:cs typeface="+mn-cs"/>
              </a:rPr>
              <a:t>L4</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L5</a:t>
            </a:r>
            <a:r>
              <a:rPr lang="zh-CN" altLang="en-US" sz="1200" b="0" i="0" kern="1200" smtClean="0">
                <a:solidFill>
                  <a:schemeClr val="tx1"/>
                </a:solidFill>
                <a:effectLst/>
                <a:latin typeface="+mn-lt"/>
                <a:ea typeface="+mn-ea"/>
                <a:cs typeface="+mn-cs"/>
              </a:rPr>
              <a:t>时，三个质点正好构成一个等边三角形，这是否暗藏了某种稳定性原理呢？</a:t>
            </a:r>
            <a:r>
              <a:rPr lang="en-US" altLang="zh-CN" sz="1200" b="0" i="0" kern="1200" smtClean="0">
                <a:solidFill>
                  <a:schemeClr val="tx1"/>
                </a:solidFill>
                <a:effectLst/>
                <a:latin typeface="+mn-lt"/>
                <a:ea typeface="+mn-ea"/>
                <a:cs typeface="+mn-cs"/>
              </a:rPr>
              <a:t>L4</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L5</a:t>
            </a:r>
            <a:r>
              <a:rPr lang="zh-CN" altLang="en-US" sz="1200" b="0" i="0" kern="1200" smtClean="0">
                <a:solidFill>
                  <a:schemeClr val="tx1"/>
                </a:solidFill>
                <a:effectLst/>
                <a:latin typeface="+mn-lt"/>
                <a:ea typeface="+mn-ea"/>
                <a:cs typeface="+mn-cs"/>
              </a:rPr>
              <a:t>有时也被称为“三角拉格朗日点”或“特洛伊点”。</a:t>
            </a:r>
            <a:endParaRPr lang="zh-CN" altLang="en-US"/>
          </a:p>
        </p:txBody>
      </p:sp>
      <p:sp>
        <p:nvSpPr>
          <p:cNvPr id="4" name="灯片编号占位符 3"/>
          <p:cNvSpPr>
            <a:spLocks noGrp="1"/>
          </p:cNvSpPr>
          <p:nvPr>
            <p:ph type="sldNum" sz="quarter" idx="10"/>
          </p:nvPr>
        </p:nvSpPr>
        <p:spPr/>
        <p:txBody>
          <a:bodyPr/>
          <a:lstStyle/>
          <a:p>
            <a:fld id="{5624655E-AD23-4446-9FC7-4255ECF996EF}" type="slidenum">
              <a:rPr lang="zh-CN" altLang="en-US" smtClean="0"/>
              <a:t>51</a:t>
            </a:fld>
            <a:endParaRPr lang="zh-CN" altLang="en-US"/>
          </a:p>
        </p:txBody>
      </p:sp>
    </p:spTree>
    <p:extLst>
      <p:ext uri="{BB962C8B-B14F-4D97-AF65-F5344CB8AC3E}">
        <p14:creationId xmlns:p14="http://schemas.microsoft.com/office/powerpoint/2010/main" val="1265579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5053B11-AB74-43ED-98EA-4F6176F7E534}" type="datetimeFigureOut">
              <a:rPr lang="zh-CN" altLang="en-US" smtClean="0"/>
              <a:t>2018.10.08</a:t>
            </a:fld>
            <a:endParaRPr lang="zh-CN" altLang="en-US"/>
          </a:p>
        </p:txBody>
      </p:sp>
      <p:sp>
        <p:nvSpPr>
          <p:cNvPr id="5" name="Footer Placeholder 4"/>
          <p:cNvSpPr>
            <a:spLocks noGrp="1"/>
          </p:cNvSpPr>
          <p:nvPr>
            <p:ph type="ftr" sz="quarter" idx="11"/>
          </p:nvPr>
        </p:nvSpPr>
        <p:spPr>
          <a:xfrm>
            <a:off x="1371600" y="4323845"/>
            <a:ext cx="6400800" cy="365125"/>
          </a:xfrm>
        </p:spPr>
        <p:txBody>
          <a:bodyPr/>
          <a:lstStyle/>
          <a:p>
            <a:endParaRPr lang="zh-CN" altLang="en-US"/>
          </a:p>
        </p:txBody>
      </p:sp>
      <p:sp>
        <p:nvSpPr>
          <p:cNvPr id="6" name="Slide Number Placeholder 5"/>
          <p:cNvSpPr>
            <a:spLocks noGrp="1"/>
          </p:cNvSpPr>
          <p:nvPr>
            <p:ph type="sldNum" sz="quarter" idx="12"/>
          </p:nvPr>
        </p:nvSpPr>
        <p:spPr>
          <a:xfrm>
            <a:off x="8077200" y="1430866"/>
            <a:ext cx="2743200" cy="365125"/>
          </a:xfrm>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10825286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161163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5053B11-AB74-43ED-98EA-4F6176F7E534}" type="datetimeFigureOut">
              <a:rPr lang="zh-CN" altLang="en-US" smtClean="0"/>
              <a:t>2018.10.08</a:t>
            </a:fld>
            <a:endParaRPr lang="zh-CN" altLang="en-US"/>
          </a:p>
        </p:txBody>
      </p:sp>
      <p:sp>
        <p:nvSpPr>
          <p:cNvPr id="6" name="Footer Placeholder 5"/>
          <p:cNvSpPr>
            <a:spLocks noGrp="1"/>
          </p:cNvSpPr>
          <p:nvPr>
            <p:ph type="ftr" sz="quarter" idx="11"/>
          </p:nvPr>
        </p:nvSpPr>
        <p:spPr>
          <a:xfrm>
            <a:off x="685800" y="379941"/>
            <a:ext cx="6991492" cy="365125"/>
          </a:xfrm>
        </p:spPr>
        <p:txBody>
          <a:bodyPr/>
          <a:lstStyle/>
          <a:p>
            <a:endParaRPr lang="zh-CN" altLang="en-US"/>
          </a:p>
        </p:txBody>
      </p:sp>
      <p:sp>
        <p:nvSpPr>
          <p:cNvPr id="7" name="Slide Number Placeholder 6"/>
          <p:cNvSpPr>
            <a:spLocks noGrp="1"/>
          </p:cNvSpPr>
          <p:nvPr>
            <p:ph type="sldNum" sz="quarter" idx="12"/>
          </p:nvPr>
        </p:nvSpPr>
        <p:spPr>
          <a:xfrm>
            <a:off x="10862452" y="381000"/>
            <a:ext cx="643748" cy="365125"/>
          </a:xfrm>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2861530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5053B11-AB74-43ED-98EA-4F6176F7E534}" type="datetimeFigureOut">
              <a:rPr lang="zh-CN" altLang="en-US" smtClean="0"/>
              <a:t>2018.10.08</a:t>
            </a:fld>
            <a:endParaRPr lang="zh-CN" altLang="en-US"/>
          </a:p>
        </p:txBody>
      </p:sp>
      <p:sp>
        <p:nvSpPr>
          <p:cNvPr id="6" name="Footer Placeholder 5"/>
          <p:cNvSpPr>
            <a:spLocks noGrp="1"/>
          </p:cNvSpPr>
          <p:nvPr>
            <p:ph type="ftr" sz="quarter" idx="11"/>
          </p:nvPr>
        </p:nvSpPr>
        <p:spPr>
          <a:xfrm>
            <a:off x="685800" y="379941"/>
            <a:ext cx="6991492" cy="365125"/>
          </a:xfrm>
        </p:spPr>
        <p:txBody>
          <a:bodyPr/>
          <a:lstStyle/>
          <a:p>
            <a:endParaRPr lang="zh-CN" altLang="en-US"/>
          </a:p>
        </p:txBody>
      </p:sp>
      <p:sp>
        <p:nvSpPr>
          <p:cNvPr id="7" name="Slide Number Placeholder 6"/>
          <p:cNvSpPr>
            <a:spLocks noGrp="1"/>
          </p:cNvSpPr>
          <p:nvPr>
            <p:ph type="sldNum" sz="quarter" idx="12"/>
          </p:nvPr>
        </p:nvSpPr>
        <p:spPr>
          <a:xfrm>
            <a:off x="10862452" y="381000"/>
            <a:ext cx="643748" cy="365125"/>
          </a:xfrm>
        </p:spPr>
        <p:txBody>
          <a:bodyPr/>
          <a:lstStyle/>
          <a:p>
            <a:fld id="{19D9D441-31FD-445A-8EEB-96FE2247BC02}" type="slidenum">
              <a:rPr lang="zh-CN" altLang="en-US" smtClean="0"/>
              <a:t>‹#›</a:t>
            </a:fld>
            <a:endParaRPr lang="zh-CN" alt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18396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5053B11-AB74-43ED-98EA-4F6176F7E534}" type="datetimeFigureOut">
              <a:rPr lang="zh-CN" altLang="en-US" smtClean="0"/>
              <a:t>2018.10.08</a:t>
            </a:fld>
            <a:endParaRPr lang="zh-CN" altLang="en-US"/>
          </a:p>
        </p:txBody>
      </p:sp>
      <p:sp>
        <p:nvSpPr>
          <p:cNvPr id="6" name="Footer Placeholder 5"/>
          <p:cNvSpPr>
            <a:spLocks noGrp="1"/>
          </p:cNvSpPr>
          <p:nvPr>
            <p:ph type="ftr" sz="quarter" idx="11"/>
          </p:nvPr>
        </p:nvSpPr>
        <p:spPr>
          <a:xfrm>
            <a:off x="685800" y="378883"/>
            <a:ext cx="6991492" cy="365125"/>
          </a:xfrm>
        </p:spPr>
        <p:txBody>
          <a:bodyPr/>
          <a:lstStyle/>
          <a:p>
            <a:endParaRPr lang="zh-CN" altLang="en-US"/>
          </a:p>
        </p:txBody>
      </p:sp>
      <p:sp>
        <p:nvSpPr>
          <p:cNvPr id="7" name="Slide Number Placeholder 6"/>
          <p:cNvSpPr>
            <a:spLocks noGrp="1"/>
          </p:cNvSpPr>
          <p:nvPr>
            <p:ph type="sldNum" sz="quarter" idx="12"/>
          </p:nvPr>
        </p:nvSpPr>
        <p:spPr>
          <a:xfrm>
            <a:off x="10862452" y="381000"/>
            <a:ext cx="643748" cy="365125"/>
          </a:xfrm>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4131465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4202078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2807751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3047839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5053B11-AB74-43ED-98EA-4F6176F7E534}" type="datetimeFigureOut">
              <a:rPr lang="zh-CN" altLang="en-US" smtClean="0"/>
              <a:t>2018.10.08</a:t>
            </a:fld>
            <a:endParaRPr lang="zh-CN" altLang="en-US"/>
          </a:p>
        </p:txBody>
      </p:sp>
      <p:sp>
        <p:nvSpPr>
          <p:cNvPr id="5" name="Footer Placeholder 4"/>
          <p:cNvSpPr>
            <a:spLocks noGrp="1"/>
          </p:cNvSpPr>
          <p:nvPr>
            <p:ph type="ftr" sz="quarter" idx="11"/>
          </p:nvPr>
        </p:nvSpPr>
        <p:spPr>
          <a:xfrm>
            <a:off x="685800" y="381000"/>
            <a:ext cx="6991492" cy="365125"/>
          </a:xfrm>
        </p:spPr>
        <p:txBody>
          <a:bodyPr/>
          <a:lstStyle/>
          <a:p>
            <a:endParaRPr lang="zh-CN" altLang="en-US"/>
          </a:p>
        </p:txBody>
      </p:sp>
      <p:sp>
        <p:nvSpPr>
          <p:cNvPr id="6" name="Slide Number Placeholder 5"/>
          <p:cNvSpPr>
            <a:spLocks noGrp="1"/>
          </p:cNvSpPr>
          <p:nvPr>
            <p:ph type="sldNum" sz="quarter" idx="12"/>
          </p:nvPr>
        </p:nvSpPr>
        <p:spPr>
          <a:xfrm>
            <a:off x="10862452" y="381000"/>
            <a:ext cx="643748" cy="365125"/>
          </a:xfrm>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3344987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230451" y="120429"/>
            <a:ext cx="8610600" cy="909881"/>
          </a:xfrm>
        </p:spPr>
        <p:txBody>
          <a:bodyPr/>
          <a:lstStyle>
            <a:lvl1pPr>
              <a:defRPr>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85800" y="1114023"/>
            <a:ext cx="10820400" cy="5104663"/>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A5053B11-AB74-43ED-98EA-4F6176F7E534}" type="datetimeFigureOut">
              <a:rPr lang="zh-CN" altLang="en-US" smtClean="0"/>
              <a:pPr/>
              <a:t>2018.10.08</a:t>
            </a:fld>
            <a:endParaRPr lang="zh-CN" altLang="en-US"/>
          </a:p>
        </p:txBody>
      </p:sp>
      <p:sp>
        <p:nvSpPr>
          <p:cNvPr id="5" name="Footer Placeholder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Tree>
    <p:extLst>
      <p:ext uri="{BB962C8B-B14F-4D97-AF65-F5344CB8AC3E}">
        <p14:creationId xmlns:p14="http://schemas.microsoft.com/office/powerpoint/2010/main" val="36347433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814452" y="381000"/>
            <a:ext cx="2910840" cy="365125"/>
          </a:xfrm>
        </p:spPr>
        <p:txBody>
          <a:bodyPr/>
          <a:lstStyle>
            <a:lvl1pPr algn="r">
              <a:defRPr>
                <a:latin typeface="微软雅黑" panose="020B0503020204020204" pitchFamily="34" charset="-122"/>
                <a:ea typeface="微软雅黑" panose="020B0503020204020204" pitchFamily="34" charset="-122"/>
              </a:defRPr>
            </a:lvl1pPr>
          </a:lstStyle>
          <a:p>
            <a:fld id="{A5053B11-AB74-43ED-98EA-4F6176F7E534}" type="datetimeFigureOut">
              <a:rPr lang="zh-CN" altLang="en-US" smtClean="0"/>
              <a:pPr/>
              <a:t>2018.10.08</a:t>
            </a:fld>
            <a:endParaRPr lang="zh-CN" altLang="en-US"/>
          </a:p>
        </p:txBody>
      </p:sp>
      <p:sp>
        <p:nvSpPr>
          <p:cNvPr id="5" name="Footer Placeholder 4"/>
          <p:cNvSpPr>
            <a:spLocks noGrp="1"/>
          </p:cNvSpPr>
          <p:nvPr>
            <p:ph type="ftr" sz="quarter" idx="11"/>
          </p:nvPr>
        </p:nvSpPr>
        <p:spPr>
          <a:xfrm>
            <a:off x="685800" y="381001"/>
            <a:ext cx="6991492" cy="364065"/>
          </a:xfrm>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12"/>
          </p:nvPr>
        </p:nvSpPr>
        <p:spPr>
          <a:xfrm>
            <a:off x="10862452" y="381000"/>
            <a:ext cx="643748" cy="365125"/>
          </a:xfrm>
        </p:spPr>
        <p:txBody>
          <a:bodyPr/>
          <a:lstStyle>
            <a:lvl1pPr>
              <a:defRPr>
                <a:latin typeface="微软雅黑" panose="020B0503020204020204" pitchFamily="34" charset="-122"/>
                <a:ea typeface="微软雅黑" panose="020B0503020204020204" pitchFamily="34" charset="-122"/>
              </a:defRPr>
            </a:lvl1pPr>
          </a:lstStyle>
          <a:p>
            <a:fld id="{19D9D441-31FD-445A-8EEB-96FE2247BC02}" type="slidenum">
              <a:rPr lang="zh-CN" altLang="en-US" smtClean="0"/>
              <a:pPr/>
              <a:t>‹#›</a:t>
            </a:fld>
            <a:endParaRPr lang="zh-CN" altLang="en-US"/>
          </a:p>
        </p:txBody>
      </p:sp>
    </p:spTree>
    <p:extLst>
      <p:ext uri="{BB962C8B-B14F-4D97-AF65-F5344CB8AC3E}">
        <p14:creationId xmlns:p14="http://schemas.microsoft.com/office/powerpoint/2010/main" val="10932566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3153696" y="196559"/>
            <a:ext cx="8610600" cy="821079"/>
          </a:xfrm>
        </p:spPr>
        <p:txBody>
          <a:bodyPr/>
          <a:lstStyle>
            <a:lvl1pPr>
              <a:defRPr>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0" y="1179871"/>
            <a:ext cx="5334000" cy="5038813"/>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179871"/>
            <a:ext cx="5334000" cy="5038813"/>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6" name="Footer Placeholder 5"/>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4852890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5800" y="3132666"/>
            <a:ext cx="5311775" cy="308601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3132666"/>
            <a:ext cx="5334000" cy="308601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1658822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1257336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267974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3439326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5053B11-AB74-43ED-98EA-4F6176F7E534}" type="datetimeFigureOut">
              <a:rPr lang="zh-CN" altLang="en-US" smtClean="0"/>
              <a:t>2018.10.08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410807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053B11-AB74-43ED-98EA-4F6176F7E534}" type="datetimeFigureOut">
              <a:rPr lang="zh-CN" altLang="en-US" smtClean="0"/>
              <a:t>2018.10.08</a:t>
            </a:fld>
            <a:endParaRPr lang="zh-CN" alt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D9D441-31FD-445A-8EEB-96FE2247BC02}" type="slidenum">
              <a:rPr lang="zh-CN" altLang="en-US" smtClean="0"/>
              <a:t>‹#›</a:t>
            </a:fld>
            <a:endParaRPr lang="zh-CN" altLang="en-US"/>
          </a:p>
        </p:txBody>
      </p:sp>
    </p:spTree>
    <p:extLst>
      <p:ext uri="{BB962C8B-B14F-4D97-AF65-F5344CB8AC3E}">
        <p14:creationId xmlns:p14="http://schemas.microsoft.com/office/powerpoint/2010/main" val="3882378604"/>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6.gif"/><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4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4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gif"/></Relationships>
</file>

<file path=ppt/slides/_rels/slide4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物理方程简介</a:t>
            </a:r>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5314676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模拟是如何实现的？</a:t>
            </a:r>
            <a:endParaRPr lang="zh-CN" altLang="en-US" dirty="0"/>
          </a:p>
        </p:txBody>
      </p:sp>
      <p:sp>
        <p:nvSpPr>
          <p:cNvPr id="3" name="内容占位符 2"/>
          <p:cNvSpPr>
            <a:spLocks noGrp="1"/>
          </p:cNvSpPr>
          <p:nvPr>
            <p:ph idx="1"/>
          </p:nvPr>
        </p:nvSpPr>
        <p:spPr>
          <a:xfrm>
            <a:off x="189780" y="974785"/>
            <a:ext cx="11869947" cy="549215"/>
          </a:xfrm>
        </p:spPr>
        <p:txBody>
          <a:bodyPr/>
          <a:lstStyle/>
          <a:p>
            <a:r>
              <a:rPr lang="zh-CN" altLang="en-US" dirty="0" smtClean="0"/>
              <a:t>微分方程的引入</a:t>
            </a:r>
            <a:endParaRPr lang="zh-CN" altLang="en-US" dirty="0"/>
          </a:p>
        </p:txBody>
      </p:sp>
      <p:sp>
        <p:nvSpPr>
          <p:cNvPr id="4" name="矩形 3"/>
          <p:cNvSpPr/>
          <p:nvPr/>
        </p:nvSpPr>
        <p:spPr>
          <a:xfrm>
            <a:off x="1647825" y="1933575"/>
            <a:ext cx="197167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m</a:t>
            </a:r>
            <a:endParaRPr lang="zh-CN" altLang="en-US" dirty="0">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438150" y="2409825"/>
            <a:ext cx="1209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78519" y="2040493"/>
            <a:ext cx="30809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F</a:t>
            </a:r>
            <a:endParaRPr lang="zh-CN" altLang="en-US" dirty="0">
              <a:latin typeface="微软雅黑" panose="020B0503020204020204" pitchFamily="34" charset="-122"/>
              <a:ea typeface="微软雅黑" panose="020B0503020204020204" pitchFamily="34" charset="-122"/>
            </a:endParaRPr>
          </a:p>
        </p:txBody>
      </p:sp>
      <p:sp>
        <p:nvSpPr>
          <p:cNvPr id="11" name="右箭头 10"/>
          <p:cNvSpPr/>
          <p:nvPr/>
        </p:nvSpPr>
        <p:spPr>
          <a:xfrm>
            <a:off x="4495800" y="2181225"/>
            <a:ext cx="2514600" cy="35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7410450" y="2040493"/>
                <a:ext cx="809625" cy="5185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𝐹</m:t>
                          </m:r>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410450" y="2040493"/>
                <a:ext cx="809625" cy="518540"/>
              </a:xfrm>
              <a:prstGeom prst="rect">
                <a:avLst/>
              </a:prstGeom>
              <a:blipFill rotWithShape="0">
                <a:blip r:embed="rId2"/>
                <a:stretch>
                  <a:fillRect/>
                </a:stretch>
              </a:blipFill>
            </p:spPr>
            <p:txBody>
              <a:bodyPr/>
              <a:lstStyle/>
              <a:p>
                <a:r>
                  <a:rPr lang="zh-CN" altLang="en-US">
                    <a:noFill/>
                  </a:rPr>
                  <a:t> </a:t>
                </a:r>
              </a:p>
            </p:txBody>
          </p:sp>
        </mc:Fallback>
      </mc:AlternateContent>
      <p:sp>
        <p:nvSpPr>
          <p:cNvPr id="13" name="文本框 12"/>
          <p:cNvSpPr txBox="1"/>
          <p:nvPr/>
        </p:nvSpPr>
        <p:spPr>
          <a:xfrm>
            <a:off x="8829675" y="1910060"/>
            <a:ext cx="1683474" cy="923330"/>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F</a:t>
            </a:r>
            <a:r>
              <a:rPr lang="zh-CN" altLang="en-US" dirty="0" smtClean="0">
                <a:latin typeface="微软雅黑" panose="020B0503020204020204" pitchFamily="34" charset="-122"/>
                <a:ea typeface="微软雅黑" panose="020B0503020204020204" pitchFamily="34" charset="-122"/>
              </a:rPr>
              <a:t>不发生变化</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a:t>
            </a:r>
            <a:r>
              <a:rPr lang="zh-CN" altLang="en-US" dirty="0" smtClean="0">
                <a:latin typeface="微软雅黑" panose="020B0503020204020204" pitchFamily="34" charset="-122"/>
                <a:ea typeface="微软雅黑" panose="020B0503020204020204" pitchFamily="34" charset="-122"/>
              </a:rPr>
              <a:t>不发生变化</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则</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不发生变化</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a:xfrm>
            <a:off x="1647825" y="3295650"/>
            <a:ext cx="197167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m</a:t>
            </a:r>
            <a:r>
              <a:rPr lang="zh-CN" altLang="en-US" dirty="0" smtClean="0">
                <a:latin typeface="微软雅黑" panose="020B0503020204020204" pitchFamily="34" charset="-122"/>
                <a:ea typeface="微软雅黑" panose="020B0503020204020204" pitchFamily="34" charset="-122"/>
              </a:rPr>
              <a:t>逐渐减少</a:t>
            </a:r>
            <a:endParaRPr lang="zh-CN" altLang="en-US" dirty="0">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a:off x="438150" y="3771900"/>
            <a:ext cx="1209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78519" y="3402568"/>
            <a:ext cx="30809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F</a:t>
            </a:r>
            <a:endParaRPr lang="zh-CN" altLang="en-US" dirty="0">
              <a:latin typeface="微软雅黑" panose="020B0503020204020204" pitchFamily="34" charset="-122"/>
              <a:ea typeface="微软雅黑" panose="020B0503020204020204" pitchFamily="34" charset="-122"/>
            </a:endParaRPr>
          </a:p>
        </p:txBody>
      </p:sp>
      <p:sp>
        <p:nvSpPr>
          <p:cNvPr id="17" name="右箭头 16"/>
          <p:cNvSpPr/>
          <p:nvPr/>
        </p:nvSpPr>
        <p:spPr>
          <a:xfrm>
            <a:off x="4619625" y="3595687"/>
            <a:ext cx="2514600" cy="35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7534275" y="3454955"/>
                <a:ext cx="809625" cy="5185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FF00"/>
                          </a:solidFill>
                          <a:latin typeface="Cambria Math" panose="02040503050406030204" pitchFamily="18" charset="0"/>
                        </a:rPr>
                        <m:t>𝑎</m:t>
                      </m:r>
                      <m:r>
                        <a:rPr lang="en-US" altLang="zh-CN" b="0" i="1" smtClean="0">
                          <a:solidFill>
                            <a:srgbClr val="FFFF00"/>
                          </a:solidFill>
                          <a:latin typeface="Cambria Math" panose="02040503050406030204" pitchFamily="18" charset="0"/>
                        </a:rPr>
                        <m:t>=</m:t>
                      </m:r>
                      <m:f>
                        <m:fPr>
                          <m:ctrlPr>
                            <a:rPr lang="en-US" altLang="zh-CN" b="0" i="1" smtClean="0">
                              <a:solidFill>
                                <a:srgbClr val="FFFF00"/>
                              </a:solidFill>
                              <a:latin typeface="Cambria Math" panose="02040503050406030204" pitchFamily="18" charset="0"/>
                            </a:rPr>
                          </m:ctrlPr>
                        </m:fPr>
                        <m:num>
                          <m:r>
                            <a:rPr lang="en-US" altLang="zh-CN" b="0" i="1" smtClean="0">
                              <a:solidFill>
                                <a:srgbClr val="FFFF00"/>
                              </a:solidFill>
                              <a:latin typeface="Cambria Math" panose="02040503050406030204" pitchFamily="18" charset="0"/>
                            </a:rPr>
                            <m:t>𝐹</m:t>
                          </m:r>
                        </m:num>
                        <m:den>
                          <m:r>
                            <a:rPr lang="en-US" altLang="zh-CN" b="0" i="1" smtClean="0">
                              <a:solidFill>
                                <a:srgbClr val="FFFF00"/>
                              </a:solidFill>
                              <a:latin typeface="Cambria Math" panose="02040503050406030204" pitchFamily="18" charset="0"/>
                            </a:rPr>
                            <m:t>𝑚</m:t>
                          </m:r>
                        </m:den>
                      </m:f>
                    </m:oMath>
                  </m:oMathPara>
                </a14:m>
                <a:endParaRPr lang="zh-CN" altLang="en-US" dirty="0">
                  <a:solidFill>
                    <a:srgbClr val="FFFF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534275" y="3454955"/>
                <a:ext cx="809625" cy="518540"/>
              </a:xfrm>
              <a:prstGeom prst="rect">
                <a:avLst/>
              </a:prstGeom>
              <a:blipFill rotWithShape="0">
                <a:blip r:embed="rId3"/>
                <a:stretch>
                  <a:fillRect/>
                </a:stretch>
              </a:blipFill>
            </p:spPr>
            <p:txBody>
              <a:bodyPr/>
              <a:lstStyle/>
              <a:p>
                <a:r>
                  <a:rPr lang="zh-CN" altLang="en-US">
                    <a:noFill/>
                  </a:rPr>
                  <a:t> </a:t>
                </a:r>
              </a:p>
            </p:txBody>
          </p:sp>
        </mc:Fallback>
      </mc:AlternateContent>
      <p:sp>
        <p:nvSpPr>
          <p:cNvPr id="19" name="文本框 18"/>
          <p:cNvSpPr txBox="1"/>
          <p:nvPr/>
        </p:nvSpPr>
        <p:spPr>
          <a:xfrm>
            <a:off x="8953500" y="3324522"/>
            <a:ext cx="1683474" cy="923330"/>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F</a:t>
            </a:r>
            <a:r>
              <a:rPr lang="zh-CN" altLang="en-US" dirty="0" smtClean="0">
                <a:latin typeface="微软雅黑" panose="020B0503020204020204" pitchFamily="34" charset="-122"/>
                <a:ea typeface="微软雅黑" panose="020B0503020204020204" pitchFamily="34" charset="-122"/>
              </a:rPr>
              <a:t>不发生变化</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m</a:t>
            </a:r>
            <a:r>
              <a:rPr lang="zh-CN" altLang="en-US" dirty="0" smtClean="0">
                <a:latin typeface="微软雅黑" panose="020B0503020204020204" pitchFamily="34" charset="-122"/>
                <a:ea typeface="微软雅黑" panose="020B0503020204020204" pitchFamily="34" charset="-122"/>
              </a:rPr>
              <a:t>发生变化</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则</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如何描述？</a:t>
            </a:r>
            <a:endParaRPr lang="zh-CN" altLang="en-US" dirty="0">
              <a:latin typeface="微软雅黑" panose="020B0503020204020204" pitchFamily="34" charset="-122"/>
              <a:ea typeface="微软雅黑" panose="020B0503020204020204" pitchFamily="34" charset="-122"/>
            </a:endParaRPr>
          </a:p>
        </p:txBody>
      </p:sp>
      <p:sp>
        <p:nvSpPr>
          <p:cNvPr id="20" name="矩形 19"/>
          <p:cNvSpPr/>
          <p:nvPr/>
        </p:nvSpPr>
        <p:spPr>
          <a:xfrm>
            <a:off x="1647825" y="4629722"/>
            <a:ext cx="197167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t>
            </a:r>
            <a:endParaRPr lang="zh-CN" altLang="en-US" dirty="0"/>
          </a:p>
        </p:txBody>
      </p:sp>
      <p:cxnSp>
        <p:nvCxnSpPr>
          <p:cNvPr id="21" name="直接箭头连接符 20"/>
          <p:cNvCxnSpPr/>
          <p:nvPr/>
        </p:nvCxnSpPr>
        <p:spPr>
          <a:xfrm>
            <a:off x="438150" y="5105972"/>
            <a:ext cx="1209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31155" y="4736640"/>
            <a:ext cx="125226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F</a:t>
            </a:r>
            <a:r>
              <a:rPr lang="zh-CN" altLang="en-US" dirty="0" smtClean="0">
                <a:latin typeface="微软雅黑" panose="020B0503020204020204" pitchFamily="34" charset="-122"/>
                <a:ea typeface="微软雅黑" panose="020B0503020204020204" pitchFamily="34" charset="-122"/>
              </a:rPr>
              <a:t>随机波动</a:t>
            </a:r>
            <a:endParaRPr lang="zh-CN" altLang="en-US" dirty="0">
              <a:latin typeface="微软雅黑" panose="020B0503020204020204" pitchFamily="34" charset="-122"/>
              <a:ea typeface="微软雅黑" panose="020B0503020204020204" pitchFamily="34" charset="-122"/>
            </a:endParaRPr>
          </a:p>
        </p:txBody>
      </p:sp>
      <p:sp>
        <p:nvSpPr>
          <p:cNvPr id="23" name="右箭头 22"/>
          <p:cNvSpPr/>
          <p:nvPr/>
        </p:nvSpPr>
        <p:spPr>
          <a:xfrm>
            <a:off x="4619625" y="4929759"/>
            <a:ext cx="2514600" cy="35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文本框 23"/>
              <p:cNvSpPr txBox="1"/>
              <p:nvPr/>
            </p:nvSpPr>
            <p:spPr>
              <a:xfrm>
                <a:off x="7534275" y="4789027"/>
                <a:ext cx="809625" cy="5185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FF00"/>
                          </a:solidFill>
                          <a:latin typeface="Cambria Math" panose="02040503050406030204" pitchFamily="18" charset="0"/>
                        </a:rPr>
                        <m:t>𝑎</m:t>
                      </m:r>
                      <m:r>
                        <a:rPr lang="en-US" altLang="zh-CN" b="0" i="1" smtClean="0">
                          <a:solidFill>
                            <a:srgbClr val="FFFF00"/>
                          </a:solidFill>
                          <a:latin typeface="Cambria Math" panose="02040503050406030204" pitchFamily="18" charset="0"/>
                        </a:rPr>
                        <m:t>=</m:t>
                      </m:r>
                      <m:f>
                        <m:fPr>
                          <m:ctrlPr>
                            <a:rPr lang="en-US" altLang="zh-CN" b="0" i="1" smtClean="0">
                              <a:solidFill>
                                <a:srgbClr val="FFFF00"/>
                              </a:solidFill>
                              <a:latin typeface="Cambria Math" panose="02040503050406030204" pitchFamily="18" charset="0"/>
                            </a:rPr>
                          </m:ctrlPr>
                        </m:fPr>
                        <m:num>
                          <m:r>
                            <a:rPr lang="en-US" altLang="zh-CN" b="0" i="1" smtClean="0">
                              <a:solidFill>
                                <a:srgbClr val="FFFF00"/>
                              </a:solidFill>
                              <a:latin typeface="Cambria Math" panose="02040503050406030204" pitchFamily="18" charset="0"/>
                            </a:rPr>
                            <m:t>𝐹</m:t>
                          </m:r>
                        </m:num>
                        <m:den>
                          <m:r>
                            <a:rPr lang="en-US" altLang="zh-CN" b="0" i="1" smtClean="0">
                              <a:solidFill>
                                <a:srgbClr val="FFFF00"/>
                              </a:solidFill>
                              <a:latin typeface="Cambria Math" panose="02040503050406030204" pitchFamily="18" charset="0"/>
                            </a:rPr>
                            <m:t>𝑚</m:t>
                          </m:r>
                        </m:den>
                      </m:f>
                    </m:oMath>
                  </m:oMathPara>
                </a14:m>
                <a:endParaRPr lang="zh-CN" altLang="en-US" dirty="0">
                  <a:solidFill>
                    <a:srgbClr val="FFFF00"/>
                  </a:solidFill>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7534275" y="4789027"/>
                <a:ext cx="809625" cy="518540"/>
              </a:xfrm>
              <a:prstGeom prst="rect">
                <a:avLst/>
              </a:prstGeom>
              <a:blipFill rotWithShape="0">
                <a:blip r:embed="rId4"/>
                <a:stretch>
                  <a:fillRect/>
                </a:stretch>
              </a:blipFill>
            </p:spPr>
            <p:txBody>
              <a:bodyPr/>
              <a:lstStyle/>
              <a:p>
                <a:r>
                  <a:rPr lang="zh-CN" altLang="en-US">
                    <a:noFill/>
                  </a:rPr>
                  <a:t> </a:t>
                </a:r>
              </a:p>
            </p:txBody>
          </p:sp>
        </mc:Fallback>
      </mc:AlternateContent>
      <p:sp>
        <p:nvSpPr>
          <p:cNvPr id="25" name="文本框 24"/>
          <p:cNvSpPr txBox="1"/>
          <p:nvPr/>
        </p:nvSpPr>
        <p:spPr>
          <a:xfrm>
            <a:off x="8953500" y="4658594"/>
            <a:ext cx="1683474" cy="923330"/>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F</a:t>
            </a:r>
            <a:r>
              <a:rPr lang="zh-CN" altLang="en-US" dirty="0" smtClean="0">
                <a:latin typeface="微软雅黑" panose="020B0503020204020204" pitchFamily="34" charset="-122"/>
                <a:ea typeface="微软雅黑" panose="020B0503020204020204" pitchFamily="34" charset="-122"/>
              </a:rPr>
              <a:t>发生变化</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m</a:t>
            </a:r>
            <a:r>
              <a:rPr lang="zh-CN" altLang="en-US" dirty="0" smtClean="0">
                <a:latin typeface="微软雅黑" panose="020B0503020204020204" pitchFamily="34" charset="-122"/>
                <a:ea typeface="微软雅黑" panose="020B0503020204020204" pitchFamily="34" charset="-122"/>
              </a:rPr>
              <a:t>发生变化</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则</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如何描述？</a:t>
            </a: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78519" y="6058971"/>
            <a:ext cx="4331635"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如果</a:t>
            </a:r>
            <a:r>
              <a:rPr lang="en-US" altLang="zh-CN" dirty="0" smtClean="0">
                <a:latin typeface="微软雅黑" panose="020B0503020204020204" pitchFamily="34" charset="-122"/>
                <a:ea typeface="微软雅黑" panose="020B0503020204020204" pitchFamily="34" charset="-122"/>
              </a:rPr>
              <a:t>F</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m</a:t>
            </a:r>
            <a:r>
              <a:rPr lang="zh-CN" altLang="en-US" dirty="0" smtClean="0">
                <a:latin typeface="微软雅黑" panose="020B0503020204020204" pitchFamily="34" charset="-122"/>
                <a:ea typeface="微软雅黑" panose="020B0503020204020204" pitchFamily="34" charset="-122"/>
              </a:rPr>
              <a:t>都发生变化，</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又该如何描述？</a:t>
            </a:r>
            <a:endParaRPr lang="zh-CN" altLang="en-US"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753100" y="5980680"/>
            <a:ext cx="4345918" cy="525913"/>
            <a:chOff x="4876800" y="5965320"/>
            <a:chExt cx="4345918" cy="525913"/>
          </a:xfrm>
        </p:grpSpPr>
        <p:sp>
          <p:nvSpPr>
            <p:cNvPr id="27" name="文本框 26"/>
            <p:cNvSpPr txBox="1"/>
            <p:nvPr/>
          </p:nvSpPr>
          <p:spPr>
            <a:xfrm>
              <a:off x="4876800" y="6043611"/>
              <a:ext cx="3759362"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引入高数中的微分概念，可表达为</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8" name="文本框 27"/>
                <p:cNvSpPr txBox="1"/>
                <p:nvPr/>
              </p:nvSpPr>
              <p:spPr>
                <a:xfrm>
                  <a:off x="8387554" y="5965320"/>
                  <a:ext cx="835164"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𝑑𝐹</m:t>
                            </m:r>
                          </m:num>
                          <m:den>
                            <m:r>
                              <a:rPr lang="en-US" altLang="zh-CN" b="0" i="1" smtClean="0">
                                <a:latin typeface="Cambria Math" panose="02040503050406030204" pitchFamily="18" charset="0"/>
                              </a:rPr>
                              <m:t>𝑑𝑚</m:t>
                            </m:r>
                          </m:den>
                        </m:f>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8387554" y="5965320"/>
                  <a:ext cx="825546" cy="525913"/>
                </a:xfrm>
                <a:prstGeom prst="rect">
                  <a:avLst/>
                </a:prstGeom>
                <a:blipFill rotWithShape="0">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3989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ircle(in)">
                                      <p:cBhvr>
                                        <p:cTn id="12"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质量守恒的微分表达</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zh-CN"/>
                  <a:t>质量守恒是最基本的守恒公式之一，其最基本的表达为</a:t>
                </a:r>
                <a14:m>
                  <m:oMath xmlns:m="http://schemas.openxmlformats.org/officeDocument/2006/math">
                    <m:sSub>
                      <m:sSubPr>
                        <m:ctrlPr>
                          <a:rPr lang="zh-CN" altLang="zh-CN" b="1" i="1" smtClean="0">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𝒎</m:t>
                        </m:r>
                      </m:e>
                      <m:sub>
                        <m:r>
                          <a:rPr lang="en-US" altLang="zh-CN" b="1" i="1">
                            <a:solidFill>
                              <a:srgbClr val="FFC000"/>
                            </a:solidFill>
                            <a:latin typeface="Cambria Math" panose="02040503050406030204" pitchFamily="18" charset="0"/>
                          </a:rPr>
                          <m:t>𝒊𝒏</m:t>
                        </m:r>
                      </m:sub>
                    </m:sSub>
                    <m:r>
                      <a:rPr lang="en-US" altLang="zh-CN" b="1">
                        <a:solidFill>
                          <a:srgbClr val="FFC000"/>
                        </a:solidFill>
                        <a:latin typeface="Cambria Math" panose="02040503050406030204" pitchFamily="18" charset="0"/>
                      </a:rPr>
                      <m:t>=</m:t>
                    </m:r>
                    <m:sSub>
                      <m:sSubPr>
                        <m:ctrlPr>
                          <a:rPr lang="zh-CN" altLang="zh-CN" b="1" i="1">
                            <a:solidFill>
                              <a:srgbClr val="FFC000"/>
                            </a:solidFill>
                            <a:latin typeface="Cambria Math" panose="02040503050406030204" pitchFamily="18" charset="0"/>
                          </a:rPr>
                        </m:ctrlPr>
                      </m:sSubPr>
                      <m:e>
                        <m:r>
                          <a:rPr lang="en-US" altLang="zh-CN" b="1" i="1">
                            <a:solidFill>
                              <a:srgbClr val="FFC000"/>
                            </a:solidFill>
                            <a:latin typeface="Cambria Math" panose="02040503050406030204" pitchFamily="18" charset="0"/>
                          </a:rPr>
                          <m:t>𝒎</m:t>
                        </m:r>
                      </m:e>
                      <m:sub>
                        <m:r>
                          <a:rPr lang="en-US" altLang="zh-CN" b="1" i="1">
                            <a:solidFill>
                              <a:srgbClr val="FFC000"/>
                            </a:solidFill>
                            <a:latin typeface="Cambria Math" panose="02040503050406030204" pitchFamily="18" charset="0"/>
                          </a:rPr>
                          <m:t>𝒐𝒖𝒕</m:t>
                        </m:r>
                      </m:sub>
                    </m:sSub>
                  </m:oMath>
                </a14:m>
                <a:r>
                  <a:rPr lang="zh-CN" altLang="zh-CN"/>
                  <a:t>，然而对于气体而言，当流体速度足够大的时候，其应该被作为可压缩气体，即气体的密度不是一个定值，而是随条件发生</a:t>
                </a:r>
                <a:r>
                  <a:rPr lang="zh-CN" altLang="zh-CN" smtClean="0"/>
                  <a:t>变化</a:t>
                </a:r>
                <a:r>
                  <a:rPr lang="zh-CN" altLang="en-US" smtClean="0"/>
                  <a:t>。</a:t>
                </a:r>
                <a:endParaRPr lang="en-US" altLang="zh-CN" smtClean="0"/>
              </a:p>
              <a:p>
                <a:r>
                  <a:rPr lang="zh-CN" altLang="zh-CN"/>
                  <a:t>考虑到前面两个小节的表述，这里同样采用微分方法来描述密度的变化，其基本形式为：</a:t>
                </a:r>
              </a:p>
              <a:p>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𝜌</m:t>
                        </m:r>
                      </m:num>
                      <m:den>
                        <m:r>
                          <a:rPr lang="en-US" altLang="zh-CN" i="1">
                            <a:latin typeface="Cambria Math" panose="02040503050406030204" pitchFamily="18" charset="0"/>
                          </a:rPr>
                          <m:t>𝑑𝑡</m:t>
                        </m:r>
                      </m:den>
                    </m:f>
                  </m:oMath>
                </a14:m>
                <a:endParaRPr lang="zh-CN" altLang="zh-CN"/>
              </a:p>
              <a:p>
                <a:r>
                  <a:rPr lang="zh-CN" altLang="zh-CN"/>
                  <a:t>在此基础上，描述气体压缩的形式被简化，如下：</a:t>
                </a:r>
              </a:p>
              <a:p>
                <a:r>
                  <a:rPr lang="zh-CN" altLang="zh-CN"/>
                  <a:t>不可压缩时，</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𝜌</m:t>
                        </m:r>
                      </m:num>
                      <m:den>
                        <m:r>
                          <a:rPr lang="en-US" altLang="zh-CN" i="1">
                            <a:latin typeface="Cambria Math" panose="02040503050406030204" pitchFamily="18" charset="0"/>
                          </a:rPr>
                          <m:t>𝑑𝑡</m:t>
                        </m:r>
                      </m:den>
                    </m:f>
                    <m:r>
                      <a:rPr lang="en-US" altLang="zh-CN" i="1">
                        <a:latin typeface="Cambria Math" panose="02040503050406030204" pitchFamily="18" charset="0"/>
                      </a:rPr>
                      <m:t>=0</m:t>
                    </m:r>
                  </m:oMath>
                </a14:m>
                <a:r>
                  <a:rPr lang="zh-CN" altLang="zh-CN"/>
                  <a:t>，可压缩时，</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𝜌</m:t>
                        </m:r>
                      </m:num>
                      <m:den>
                        <m:r>
                          <a:rPr lang="en-US" altLang="zh-CN" i="1">
                            <a:latin typeface="Cambria Math" panose="02040503050406030204" pitchFamily="18" charset="0"/>
                          </a:rPr>
                          <m:t>𝑑𝑡</m:t>
                        </m:r>
                      </m:den>
                    </m:f>
                    <m:r>
                      <a:rPr lang="en-US" altLang="zh-CN" i="1">
                        <a:latin typeface="Cambria Math" panose="02040503050406030204" pitchFamily="18" charset="0"/>
                      </a:rPr>
                      <m:t>≠0</m:t>
                    </m:r>
                  </m:oMath>
                </a14:m>
                <a:r>
                  <a:rPr lang="zh-CN" altLang="zh-CN" smtClean="0"/>
                  <a:t>。</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6" t="-1434" r="-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3598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质量守恒的微分表达</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zh-CN"/>
                  <a:t>引入微分来考虑质量变化的描述，则可以得到在瞬时质量守恒的表达式如下：</a:t>
                </a:r>
              </a:p>
              <a:p>
                <a14:m>
                  <m:oMath xmlns:m="http://schemas.openxmlformats.org/officeDocument/2006/math">
                    <m:sSub>
                      <m:sSubPr>
                        <m:ctrlPr>
                          <a:rPr lang="zh-CN" altLang="zh-CN" i="1" smtClean="0">
                            <a:solidFill>
                              <a:srgbClr val="FFC000"/>
                            </a:solidFill>
                            <a:latin typeface="Cambria Math" panose="02040503050406030204" pitchFamily="18" charset="0"/>
                          </a:rPr>
                        </m:ctrlPr>
                      </m:sSubPr>
                      <m:e>
                        <m:d>
                          <m:dPr>
                            <m:ctrlPr>
                              <a:rPr lang="zh-CN" altLang="zh-CN" i="1">
                                <a:solidFill>
                                  <a:srgbClr val="FFC000"/>
                                </a:solidFill>
                                <a:latin typeface="Cambria Math" panose="02040503050406030204" pitchFamily="18" charset="0"/>
                              </a:rPr>
                            </m:ctrlPr>
                          </m:dPr>
                          <m:e>
                            <m:f>
                              <m:fPr>
                                <m:ctrlPr>
                                  <a:rPr lang="zh-CN" altLang="zh-CN" i="1">
                                    <a:solidFill>
                                      <a:srgbClr val="FFC000"/>
                                    </a:solidFill>
                                    <a:latin typeface="Cambria Math" panose="02040503050406030204" pitchFamily="18" charset="0"/>
                                  </a:rPr>
                                </m:ctrlPr>
                              </m:fPr>
                              <m:num>
                                <m:r>
                                  <a:rPr lang="en-US" altLang="zh-CN" i="1">
                                    <a:solidFill>
                                      <a:srgbClr val="FFC000"/>
                                    </a:solidFill>
                                    <a:latin typeface="Cambria Math" panose="02040503050406030204" pitchFamily="18" charset="0"/>
                                  </a:rPr>
                                  <m:t>𝑑𝑚</m:t>
                                </m:r>
                              </m:num>
                              <m:den>
                                <m:r>
                                  <a:rPr lang="en-US" altLang="zh-CN" i="1">
                                    <a:solidFill>
                                      <a:srgbClr val="FFC000"/>
                                    </a:solidFill>
                                    <a:latin typeface="Cambria Math" panose="02040503050406030204" pitchFamily="18" charset="0"/>
                                  </a:rPr>
                                  <m:t>𝑑𝑡</m:t>
                                </m:r>
                              </m:den>
                            </m:f>
                          </m:e>
                        </m:d>
                      </m:e>
                      <m:sub>
                        <m:r>
                          <a:rPr lang="zh-CN" altLang="zh-CN" i="1">
                            <a:solidFill>
                              <a:srgbClr val="FFC000"/>
                            </a:solidFill>
                            <a:latin typeface="Cambria Math" panose="02040503050406030204" pitchFamily="18" charset="0"/>
                          </a:rPr>
                          <m:t>系统</m:t>
                        </m:r>
                      </m:sub>
                    </m:sSub>
                    <m:r>
                      <a:rPr lang="en-US" altLang="zh-CN" i="1">
                        <a:solidFill>
                          <a:srgbClr val="FFC000"/>
                        </a:solidFill>
                        <a:latin typeface="Cambria Math" panose="02040503050406030204" pitchFamily="18" charset="0"/>
                      </a:rPr>
                      <m:t>=</m:t>
                    </m:r>
                    <m:r>
                      <a:rPr lang="zh-CN" altLang="zh-CN" i="1">
                        <a:solidFill>
                          <a:srgbClr val="FFC000"/>
                        </a:solidFill>
                        <a:latin typeface="Cambria Math" panose="02040503050406030204" pitchFamily="18" charset="0"/>
                      </a:rPr>
                      <m:t>输出控制体的质量流量</m:t>
                    </m:r>
                    <m:r>
                      <a:rPr lang="en-US" altLang="zh-CN" i="1">
                        <a:solidFill>
                          <a:srgbClr val="FFC000"/>
                        </a:solidFill>
                        <a:latin typeface="Cambria Math" panose="02040503050406030204" pitchFamily="18" charset="0"/>
                      </a:rPr>
                      <m:t>−</m:t>
                    </m:r>
                    <m:r>
                      <a:rPr lang="zh-CN" altLang="zh-CN" i="1">
                        <a:solidFill>
                          <a:srgbClr val="FFC000"/>
                        </a:solidFill>
                        <a:latin typeface="Cambria Math" panose="02040503050406030204" pitchFamily="18" charset="0"/>
                      </a:rPr>
                      <m:t>输入控制体的质量流量</m:t>
                    </m:r>
                    <m:r>
                      <a:rPr lang="en-US" altLang="zh-CN" i="1">
                        <a:solidFill>
                          <a:srgbClr val="FFC000"/>
                        </a:solidFill>
                        <a:latin typeface="Cambria Math" panose="02040503050406030204" pitchFamily="18" charset="0"/>
                      </a:rPr>
                      <m:t>+</m:t>
                    </m:r>
                    <m:r>
                      <a:rPr lang="zh-CN" altLang="zh-CN" i="1">
                        <a:solidFill>
                          <a:srgbClr val="FFC000"/>
                        </a:solidFill>
                        <a:latin typeface="Cambria Math" panose="02040503050406030204" pitchFamily="18" charset="0"/>
                      </a:rPr>
                      <m:t>控制体内的质量变化率</m:t>
                    </m:r>
                    <m:r>
                      <a:rPr lang="en-US" altLang="zh-CN" i="1">
                        <a:solidFill>
                          <a:srgbClr val="FFC000"/>
                        </a:solidFill>
                        <a:latin typeface="Cambria Math" panose="02040503050406030204" pitchFamily="18" charset="0"/>
                      </a:rPr>
                      <m:t>=0</m:t>
                    </m:r>
                  </m:oMath>
                </a14:m>
                <a:endParaRPr lang="zh-CN" altLang="zh-CN">
                  <a:solidFill>
                    <a:srgbClr val="FFC000"/>
                  </a:solidFill>
                </a:endParaRPr>
              </a:p>
              <a:p>
                <a:r>
                  <a:rPr lang="zh-CN" altLang="zh-CN"/>
                  <a:t>如果是不可压缩流体（含低速气体），则公式中“</a:t>
                </a:r>
                <a14:m>
                  <m:oMath xmlns:m="http://schemas.openxmlformats.org/officeDocument/2006/math">
                    <m:r>
                      <a:rPr lang="zh-CN" altLang="zh-CN" i="1">
                        <a:latin typeface="Cambria Math" panose="02040503050406030204" pitchFamily="18" charset="0"/>
                      </a:rPr>
                      <m:t>控制体内的质量变化率</m:t>
                    </m:r>
                  </m:oMath>
                </a14:m>
                <a:r>
                  <a:rPr lang="zh-CN" altLang="zh-CN"/>
                  <a:t>”为</a:t>
                </a:r>
                <a:r>
                  <a:rPr lang="en-US" altLang="zh-CN"/>
                  <a:t>0</a:t>
                </a:r>
                <a:r>
                  <a:rPr lang="zh-CN" altLang="zh-CN"/>
                  <a:t>，公式简化为流入的质量</a:t>
                </a:r>
                <a:r>
                  <a:rPr lang="en-US" altLang="zh-CN"/>
                  <a:t>=</a:t>
                </a:r>
                <a:r>
                  <a:rPr lang="zh-CN" altLang="zh-CN"/>
                  <a:t>流出的质量</a:t>
                </a:r>
                <a:r>
                  <a:rPr lang="zh-CN" altLang="zh-CN" smtClean="0"/>
                  <a:t>。</a:t>
                </a:r>
                <a:endParaRPr lang="en-US" altLang="zh-CN" smtClean="0"/>
              </a:p>
              <a:p>
                <a:endParaRPr lang="zh-CN" altLang="zh-CN"/>
              </a:p>
              <a:p>
                <a:r>
                  <a:rPr lang="zh-CN" altLang="zh-CN"/>
                  <a:t>【说明】：气体可压缩与不可压缩的界限大致在</a:t>
                </a:r>
                <a:r>
                  <a:rPr lang="en-US" altLang="zh-CN">
                    <a:solidFill>
                      <a:srgbClr val="FFC000"/>
                    </a:solidFill>
                  </a:rPr>
                  <a:t>100m/s</a:t>
                </a:r>
                <a:r>
                  <a:rPr lang="zh-CN" altLang="zh-CN"/>
                  <a:t>。当密度变化在</a:t>
                </a:r>
                <a:r>
                  <a:rPr lang="en-US" altLang="zh-CN"/>
                  <a:t>5%</a:t>
                </a:r>
                <a:r>
                  <a:rPr lang="zh-CN" altLang="zh-CN"/>
                  <a:t>以内，可以认为密度没有变化，通过热力学基本公式的推导可以得到，当密度变化达到</a:t>
                </a:r>
                <a:r>
                  <a:rPr lang="en-US" altLang="zh-CN"/>
                  <a:t>105%</a:t>
                </a:r>
                <a:r>
                  <a:rPr lang="zh-CN" altLang="zh-CN"/>
                  <a:t>时，气体速度差不多是</a:t>
                </a:r>
                <a:r>
                  <a:rPr lang="en-US" altLang="zh-CN"/>
                  <a:t>Mach</a:t>
                </a:r>
                <a:r>
                  <a:rPr lang="zh-CN" altLang="zh-CN"/>
                  <a:t>数的</a:t>
                </a:r>
                <a:r>
                  <a:rPr lang="en-US" altLang="zh-CN"/>
                  <a:t>0.3</a:t>
                </a:r>
                <a:r>
                  <a:rPr lang="zh-CN" altLang="zh-CN"/>
                  <a:t>，以近地气体条件计算，</a:t>
                </a:r>
                <a:r>
                  <a:rPr lang="en-US" altLang="zh-CN"/>
                  <a:t>1Mach</a:t>
                </a:r>
                <a:r>
                  <a:rPr lang="zh-CN" altLang="zh-CN"/>
                  <a:t>数对应的声速大致为</a:t>
                </a:r>
                <a:r>
                  <a:rPr lang="en-US" altLang="zh-CN"/>
                  <a:t>314m/s</a:t>
                </a:r>
                <a:r>
                  <a:rPr lang="zh-CN" altLang="zh-CN"/>
                  <a:t>，</a:t>
                </a:r>
                <a:r>
                  <a:rPr lang="en-US" altLang="zh-CN"/>
                  <a:t>0.3</a:t>
                </a:r>
                <a:r>
                  <a:rPr lang="zh-CN" altLang="zh-CN"/>
                  <a:t>倍差不多即为</a:t>
                </a:r>
                <a:r>
                  <a:rPr lang="en-US" altLang="zh-CN"/>
                  <a:t>100m/s</a:t>
                </a:r>
                <a:r>
                  <a:rPr lang="zh-CN" altLang="zh-CN"/>
                  <a:t>。</a:t>
                </a:r>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6" t="-1434" r="-3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588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动量守恒的微分表达</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i="1" smtClean="0">
                  <a:latin typeface="Cambria Math" panose="02040503050406030204" pitchFamily="18" charset="0"/>
                </a:endParaRPr>
              </a:p>
              <a:p>
                <a14:m>
                  <m:oMath xmlns:m="http://schemas.openxmlformats.org/officeDocument/2006/math">
                    <m:sSub>
                      <m:sSubPr>
                        <m:ctrlPr>
                          <a:rPr lang="zh-CN" altLang="zh-CN" i="1">
                            <a:latin typeface="Cambria Math" panose="02040503050406030204" pitchFamily="18" charset="0"/>
                          </a:rPr>
                        </m:ctrlPr>
                      </m:sSub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𝑑𝑚𝑣</m:t>
                                </m:r>
                              </m:num>
                              <m:den>
                                <m:r>
                                  <a:rPr lang="en-US" altLang="zh-CN" i="1">
                                    <a:latin typeface="Cambria Math" panose="02040503050406030204" pitchFamily="18" charset="0"/>
                                  </a:rPr>
                                  <m:t>𝑑𝑡</m:t>
                                </m:r>
                              </m:den>
                            </m:f>
                          </m:e>
                        </m:d>
                      </m:e>
                      <m:sub>
                        <m:r>
                          <a:rPr lang="zh-CN" altLang="zh-CN" i="1">
                            <a:latin typeface="Cambria Math" panose="02040503050406030204" pitchFamily="18" charset="0"/>
                          </a:rPr>
                          <m:t>系统</m:t>
                        </m:r>
                      </m:sub>
                    </m:sSub>
                    <m:r>
                      <a:rPr lang="en-US" altLang="zh-CN" i="1">
                        <a:latin typeface="Cambria Math" panose="02040503050406030204" pitchFamily="18" charset="0"/>
                      </a:rPr>
                      <m:t>=</m:t>
                    </m:r>
                    <m:r>
                      <a:rPr lang="zh-CN" altLang="zh-CN" i="1">
                        <a:latin typeface="Cambria Math" panose="02040503050406030204" pitchFamily="18" charset="0"/>
                      </a:rPr>
                      <m:t>输出控制体的动量流量</m:t>
                    </m:r>
                    <m:r>
                      <a:rPr lang="en-US" altLang="zh-CN" i="1">
                        <a:latin typeface="Cambria Math" panose="02040503050406030204" pitchFamily="18" charset="0"/>
                      </a:rPr>
                      <m:t>−</m:t>
                    </m:r>
                    <m:r>
                      <a:rPr lang="zh-CN" altLang="zh-CN" i="1">
                        <a:latin typeface="Cambria Math" panose="02040503050406030204" pitchFamily="18" charset="0"/>
                      </a:rPr>
                      <m:t>输入控制体的动量流量</m:t>
                    </m:r>
                    <m:r>
                      <a:rPr lang="en-US" altLang="zh-CN" i="1">
                        <a:latin typeface="Cambria Math" panose="02040503050406030204" pitchFamily="18" charset="0"/>
                      </a:rPr>
                      <m:t>+</m:t>
                    </m:r>
                    <m:r>
                      <a:rPr lang="zh-CN" altLang="zh-CN" i="1">
                        <a:latin typeface="Cambria Math" panose="02040503050406030204" pitchFamily="18" charset="0"/>
                      </a:rPr>
                      <m:t>控制体内的动量变化率</m:t>
                    </m:r>
                    <m:r>
                      <a:rPr lang="en-US" altLang="zh-CN" i="1">
                        <a:latin typeface="Cambria Math" panose="02040503050406030204" pitchFamily="18" charset="0"/>
                      </a:rPr>
                      <m:t>=</m:t>
                    </m:r>
                    <m:nary>
                      <m:naryPr>
                        <m:chr m:val="∑"/>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𝐹</m:t>
                        </m:r>
                      </m:e>
                    </m:nary>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5354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能量守恒的微分表达</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i="1" smtClean="0">
                  <a:latin typeface="Cambria Math" panose="02040503050406030204" pitchFamily="18" charset="0"/>
                </a:endParaRPr>
              </a:p>
              <a:p>
                <a14:m>
                  <m:oMath xmlns:m="http://schemas.openxmlformats.org/officeDocument/2006/math">
                    <m:sSub>
                      <m:sSubPr>
                        <m:ctrlPr>
                          <a:rPr lang="zh-CN" altLang="zh-CN" i="1">
                            <a:latin typeface="Cambria Math" panose="02040503050406030204" pitchFamily="18" charset="0"/>
                          </a:rPr>
                        </m:ctrlPr>
                      </m:sSub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𝑑𝐸</m:t>
                                </m:r>
                              </m:num>
                              <m:den>
                                <m:r>
                                  <a:rPr lang="en-US" altLang="zh-CN" i="1">
                                    <a:latin typeface="Cambria Math" panose="02040503050406030204" pitchFamily="18" charset="0"/>
                                  </a:rPr>
                                  <m:t>𝑑𝑡</m:t>
                                </m:r>
                              </m:den>
                            </m:f>
                          </m:e>
                        </m:d>
                      </m:e>
                      <m:sub>
                        <m:r>
                          <a:rPr lang="zh-CN" altLang="zh-CN" i="1">
                            <a:latin typeface="Cambria Math" panose="02040503050406030204" pitchFamily="18" charset="0"/>
                          </a:rPr>
                          <m:t>系统</m:t>
                        </m:r>
                      </m:sub>
                    </m:sSub>
                    <m:r>
                      <a:rPr lang="en-US" altLang="zh-CN" i="1">
                        <a:latin typeface="Cambria Math" panose="02040503050406030204" pitchFamily="18" charset="0"/>
                      </a:rPr>
                      <m:t>=</m:t>
                    </m:r>
                    <m:r>
                      <a:rPr lang="zh-CN" altLang="zh-CN" i="1">
                        <a:latin typeface="Cambria Math" panose="02040503050406030204" pitchFamily="18" charset="0"/>
                      </a:rPr>
                      <m:t>输出控制体的能量流量</m:t>
                    </m:r>
                    <m:r>
                      <a:rPr lang="en-US" altLang="zh-CN" i="1">
                        <a:latin typeface="Cambria Math" panose="02040503050406030204" pitchFamily="18" charset="0"/>
                      </a:rPr>
                      <m:t>−</m:t>
                    </m:r>
                    <m:r>
                      <a:rPr lang="zh-CN" altLang="zh-CN" i="1">
                        <a:latin typeface="Cambria Math" panose="02040503050406030204" pitchFamily="18" charset="0"/>
                      </a:rPr>
                      <m:t>输入控制体的能量流量</m:t>
                    </m:r>
                    <m:r>
                      <a:rPr lang="en-US" altLang="zh-CN" i="1">
                        <a:latin typeface="Cambria Math" panose="02040503050406030204" pitchFamily="18" charset="0"/>
                      </a:rPr>
                      <m:t>+</m:t>
                    </m:r>
                    <m:r>
                      <a:rPr lang="zh-CN" altLang="zh-CN" i="1">
                        <a:latin typeface="Cambria Math" panose="02040503050406030204" pitchFamily="18" charset="0"/>
                      </a:rPr>
                      <m:t>控制体内的能量变化率</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𝑄</m:t>
                        </m:r>
                      </m:e>
                    </m:acc>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𝑊</m:t>
                        </m:r>
                      </m:e>
                    </m:acc>
                  </m:oMath>
                </a14:m>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637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守恒方程的微分表达</a:t>
            </a:r>
            <a:endParaRPr lang="zh-CN" altLang="en-US"/>
          </a:p>
        </p:txBody>
      </p:sp>
      <p:sp>
        <p:nvSpPr>
          <p:cNvPr id="3" name="内容占位符 2"/>
          <p:cNvSpPr>
            <a:spLocks noGrp="1"/>
          </p:cNvSpPr>
          <p:nvPr>
            <p:ph idx="1"/>
          </p:nvPr>
        </p:nvSpPr>
        <p:spPr/>
        <p:txBody>
          <a:bodyPr/>
          <a:lstStyle/>
          <a:p>
            <a:r>
              <a:rPr lang="zh-CN" altLang="en-US"/>
              <a:t>守恒方程的微分表达</a:t>
            </a:r>
            <a:endParaRPr lang="en-US" altLang="zh-CN"/>
          </a:p>
          <a:p>
            <a:pPr lvl="1"/>
            <a:r>
              <a:rPr lang="zh-CN" altLang="en-US"/>
              <a:t>质量守恒</a:t>
            </a:r>
            <a:endParaRPr lang="en-US" altLang="zh-CN"/>
          </a:p>
          <a:p>
            <a:pPr lvl="2"/>
            <a:r>
              <a:rPr lang="zh-CN" altLang="en-US"/>
              <a:t>基本表达：流入</a:t>
            </a:r>
            <a:r>
              <a:rPr lang="en-US" altLang="zh-CN"/>
              <a:t>=</a:t>
            </a:r>
            <a:r>
              <a:rPr lang="zh-CN" altLang="en-US"/>
              <a:t>流出</a:t>
            </a:r>
            <a:endParaRPr lang="en-US" altLang="zh-CN"/>
          </a:p>
          <a:p>
            <a:pPr lvl="1"/>
            <a:r>
              <a:rPr lang="zh-CN" altLang="en-US"/>
              <a:t>动量守恒</a:t>
            </a:r>
            <a:endParaRPr lang="en-US" altLang="zh-CN"/>
          </a:p>
          <a:p>
            <a:pPr lvl="2"/>
            <a:r>
              <a:rPr lang="zh-CN" altLang="en-US"/>
              <a:t>基本表达：动量的输出</a:t>
            </a:r>
            <a:r>
              <a:rPr lang="en-US" altLang="zh-CN"/>
              <a:t>=</a:t>
            </a:r>
            <a:r>
              <a:rPr lang="zh-CN" altLang="en-US"/>
              <a:t>动量的输入</a:t>
            </a:r>
            <a:r>
              <a:rPr lang="en-US" altLang="zh-CN"/>
              <a:t>-</a:t>
            </a:r>
            <a:r>
              <a:rPr lang="zh-CN" altLang="en-US"/>
              <a:t>损失</a:t>
            </a:r>
            <a:endParaRPr lang="en-US" altLang="zh-CN"/>
          </a:p>
          <a:p>
            <a:pPr lvl="1"/>
            <a:r>
              <a:rPr lang="zh-CN" altLang="en-US"/>
              <a:t>能量守恒</a:t>
            </a:r>
            <a:endParaRPr lang="en-US" altLang="zh-CN"/>
          </a:p>
          <a:p>
            <a:pPr lvl="2"/>
            <a:r>
              <a:rPr lang="zh-CN" altLang="en-US"/>
              <a:t>基本表达：能量的输出</a:t>
            </a:r>
            <a:r>
              <a:rPr lang="en-US" altLang="zh-CN"/>
              <a:t>=</a:t>
            </a:r>
            <a:r>
              <a:rPr lang="zh-CN" altLang="en-US"/>
              <a:t>能量的输入</a:t>
            </a:r>
            <a:r>
              <a:rPr lang="en-US" altLang="zh-CN"/>
              <a:t>-</a:t>
            </a:r>
            <a:r>
              <a:rPr lang="zh-CN" altLang="en-US"/>
              <a:t>损失</a:t>
            </a:r>
          </a:p>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920" y="1072343"/>
            <a:ext cx="4405312" cy="282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0142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对于单元体的解释</a:t>
            </a:r>
            <a:endParaRPr lang="zh-CN" altLang="en-US"/>
          </a:p>
        </p:txBody>
      </p:sp>
      <p:sp>
        <p:nvSpPr>
          <p:cNvPr id="3" name="内容占位符 2"/>
          <p:cNvSpPr>
            <a:spLocks noGrp="1"/>
          </p:cNvSpPr>
          <p:nvPr>
            <p:ph idx="1"/>
          </p:nvPr>
        </p:nvSpPr>
        <p:spPr/>
        <p:txBody>
          <a:bodyPr>
            <a:normAutofit/>
          </a:bodyPr>
          <a:lstStyle/>
          <a:p>
            <a:r>
              <a:rPr lang="zh-CN" altLang="en-US" sz="2400"/>
              <a:t>单元体</a:t>
            </a:r>
            <a:r>
              <a:rPr lang="en-US" altLang="zh-CN" sz="2400"/>
              <a:t>(</a:t>
            </a:r>
            <a:r>
              <a:rPr lang="zh-CN" altLang="en-US" sz="2400"/>
              <a:t>微体</a:t>
            </a:r>
            <a:r>
              <a:rPr lang="en-US" altLang="zh-CN" sz="2400"/>
              <a:t>)</a:t>
            </a:r>
            <a:r>
              <a:rPr lang="zh-CN" altLang="en-US" sz="2400"/>
              <a:t>围绕某</a:t>
            </a:r>
            <a:r>
              <a:rPr lang="zh-CN" altLang="en-US" sz="2400" smtClean="0"/>
              <a:t>点，</a:t>
            </a:r>
            <a:r>
              <a:rPr lang="zh-CN" altLang="en-US" sz="2400"/>
              <a:t>切取一无限小的六面体，称为单元体</a:t>
            </a:r>
            <a:r>
              <a:rPr lang="en-US" altLang="zh-CN" sz="2400"/>
              <a:t>(</a:t>
            </a:r>
            <a:r>
              <a:rPr lang="zh-CN" altLang="en-US" sz="2400"/>
              <a:t>或微体</a:t>
            </a:r>
            <a:r>
              <a:rPr lang="en-US" altLang="zh-CN" sz="2400"/>
              <a:t>)</a:t>
            </a:r>
            <a:r>
              <a:rPr lang="zh-CN" altLang="en-US" sz="2400"/>
              <a:t>。它是为全面研究一点处在不同方位的截面上的应力</a:t>
            </a:r>
            <a:r>
              <a:rPr lang="en-US" altLang="zh-CN" sz="2400"/>
              <a:t>(</a:t>
            </a:r>
            <a:r>
              <a:rPr lang="zh-CN" altLang="en-US" sz="2400"/>
              <a:t>称为一点的应力状态</a:t>
            </a:r>
            <a:r>
              <a:rPr lang="en-US" altLang="zh-CN" sz="2400"/>
              <a:t>)</a:t>
            </a:r>
            <a:r>
              <a:rPr lang="zh-CN" altLang="en-US" sz="2400"/>
              <a:t>而切取的研究对象之一。 </a:t>
            </a:r>
            <a:endParaRPr lang="en-US" altLang="zh-CN" sz="2400"/>
          </a:p>
          <a:p>
            <a:r>
              <a:rPr lang="zh-CN" altLang="en-US" sz="2400" smtClean="0"/>
              <a:t>不同</a:t>
            </a:r>
            <a:r>
              <a:rPr lang="zh-CN" altLang="en-US" sz="2400" smtClean="0"/>
              <a:t>方法（例如有限元法、有体体积法、有限差分法等）对于单元体</a:t>
            </a:r>
            <a:r>
              <a:rPr lang="en-US" altLang="zh-CN" sz="2400" smtClean="0"/>
              <a:t>(Cell)</a:t>
            </a:r>
            <a:r>
              <a:rPr lang="zh-CN" altLang="en-US" sz="2400" smtClean="0"/>
              <a:t>的利用方式不尽一致，有的是采用权重函数近似描述，有的是通过微分、积分来描述内部变量，但单元体一般可以认为是空间中一个极其微小、但又可以用物理学认知加以描述的小几何体。</a:t>
            </a:r>
            <a:endParaRPr lang="zh-CN" altLang="en-US" sz="2400"/>
          </a:p>
        </p:txBody>
      </p:sp>
      <p:pic>
        <p:nvPicPr>
          <p:cNvPr id="1026" name="Picture 2" descr="https://gss0.bdstatic.com/-4o3dSag_xI4khGkpoWK1HF6hhy/baike/c0%3Dbaike80%2C5%2C5%2C80%2C26/sign=ed71c62eaa44ad343ab28fd5b1cb6791/1ad5ad6eddc451dafd996828bdfd5266d11632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957" y="3832560"/>
            <a:ext cx="48101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919728"/>
            <a:ext cx="4297572" cy="2819207"/>
          </a:xfrm>
          <a:prstGeom prst="rect">
            <a:avLst/>
          </a:prstGeom>
        </p:spPr>
      </p:pic>
      <p:grpSp>
        <p:nvGrpSpPr>
          <p:cNvPr id="11" name="组合 10"/>
          <p:cNvGrpSpPr/>
          <p:nvPr/>
        </p:nvGrpSpPr>
        <p:grpSpPr>
          <a:xfrm>
            <a:off x="4626864" y="3832560"/>
            <a:ext cx="1825093" cy="2200275"/>
            <a:chOff x="4626864" y="3832560"/>
            <a:chExt cx="1825093" cy="2200275"/>
          </a:xfrm>
        </p:grpSpPr>
        <p:cxnSp>
          <p:nvCxnSpPr>
            <p:cNvPr id="8" name="直接连接符 7"/>
            <p:cNvCxnSpPr/>
            <p:nvPr/>
          </p:nvCxnSpPr>
          <p:spPr>
            <a:xfrm flipV="1">
              <a:off x="4626864" y="3832560"/>
              <a:ext cx="1825093" cy="1178352"/>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10" name="直接连接符 9"/>
            <p:cNvCxnSpPr/>
            <p:nvPr/>
          </p:nvCxnSpPr>
          <p:spPr>
            <a:xfrm>
              <a:off x="4626864" y="5074920"/>
              <a:ext cx="1825093" cy="957915"/>
            </a:xfrm>
            <a:prstGeom prst="line">
              <a:avLst/>
            </a:prstGeom>
            <a:ln w="254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0533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定常与非定常</a:t>
            </a:r>
            <a:endParaRPr lang="zh-CN" altLang="en-US"/>
          </a:p>
        </p:txBody>
      </p:sp>
      <p:grpSp>
        <p:nvGrpSpPr>
          <p:cNvPr id="4" name="组合 3"/>
          <p:cNvGrpSpPr/>
          <p:nvPr/>
        </p:nvGrpSpPr>
        <p:grpSpPr>
          <a:xfrm>
            <a:off x="1141411" y="1363977"/>
            <a:ext cx="3286125" cy="5007563"/>
            <a:chOff x="6153151" y="1235961"/>
            <a:chExt cx="3286125" cy="5007563"/>
          </a:xfrm>
        </p:grpSpPr>
        <mc:AlternateContent xmlns:mc="http://schemas.openxmlformats.org/markup-compatibility/2006" xmlns:a14="http://schemas.microsoft.com/office/drawing/2010/main">
          <mc:Choice Requires="a14">
            <p:sp>
              <p:nvSpPr>
                <p:cNvPr id="5" name="矩形 4"/>
                <p:cNvSpPr/>
                <p:nvPr/>
              </p:nvSpPr>
              <p:spPr>
                <a:xfrm>
                  <a:off x="6153151" y="1235961"/>
                  <a:ext cx="3286125" cy="2753061"/>
                </a:xfrm>
                <a:prstGeom prst="rect">
                  <a:avLst/>
                </a:prstGeom>
                <a:solidFill>
                  <a:schemeClr val="accent1"/>
                </a:solidFill>
              </p:spPr>
              <p:txBody>
                <a:bodyPr wrap="square">
                  <a:spAutoFit/>
                </a:bodyPr>
                <a:lstStyle/>
                <a:p>
                  <a:pPr>
                    <a:lnSpc>
                      <a:spcPct val="200000"/>
                    </a:lnSpc>
                    <a:spcAft>
                      <a:spcPts val="0"/>
                    </a:spcAft>
                  </a:pPr>
                  <a14:m>
                    <m:oMath xmlns:m="http://schemas.openxmlformats.org/officeDocument/2006/math">
                      <m:r>
                        <a:rPr lang="en-US" altLang="zh-CN" kern="100" smtClean="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𝑉</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=0</m:t>
                      </m:r>
                    </m:oMath>
                  </a14:m>
                  <a:r>
                    <a:rPr lang="en-US" altLang="zh-CN" kern="100" dirty="0">
                      <a:effectLst/>
                      <a:latin typeface="Calibri" panose="020F0502020204030204" pitchFamily="34" charset="0"/>
                      <a:ea typeface="宋体" panose="02010600030101010101" pitchFamily="2" charset="-122"/>
                      <a:cs typeface="Calibri" panose="020F0502020204030204" pitchFamily="34" charset="0"/>
                    </a:rPr>
                    <a:t>	</a:t>
                  </a:r>
                  <a:endParaRPr lang="en-US" altLang="zh-CN" i="1" kern="100" dirty="0" smtClean="0">
                    <a:effectLst/>
                    <a:latin typeface="Cambria Math" panose="02040503050406030204" pitchFamily="18" charset="0"/>
                    <a:ea typeface="Cambria Math" panose="02040503050406030204" pitchFamily="18" charset="0"/>
                    <a:cs typeface="Calibri" panose="020F0502020204030204" pitchFamily="34" charset="0"/>
                  </a:endParaRPr>
                </a:p>
                <a:p>
                  <a:pPr algn="r">
                    <a:lnSpc>
                      <a:spcPct val="200000"/>
                    </a:lnSpc>
                    <a:spcAft>
                      <a:spcPts val="0"/>
                    </a:spcAft>
                  </a:pPr>
                  <a14:m>
                    <m:oMathPara xmlns:m="http://schemas.openxmlformats.org/officeDocument/2006/math">
                      <m:oMathParaPr>
                        <m:jc m:val="left"/>
                      </m:oMathParaPr>
                      <m:oMath xmlns:m="http://schemas.openxmlformats.org/officeDocument/2006/math">
                        <m:f>
                          <m:fPr>
                            <m:ctrlPr>
                              <a:rPr lang="zh-CN" altLang="zh-CN" i="1" kern="100">
                                <a:effectLst/>
                                <a:latin typeface="Cambria Math" panose="02040503050406030204" pitchFamily="18" charset="0"/>
                                <a:ea typeface="Cambria Math" panose="02040503050406030204" pitchFamily="18" charset="0"/>
                                <a:cs typeface="Calibri" panose="020F0502020204030204" pitchFamily="34" charset="0"/>
                              </a:rPr>
                            </m:ctrlPr>
                          </m:fPr>
                          <m:num>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𝑉</m:t>
                            </m:r>
                          </m:num>
                          <m:den>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𝑡</m:t>
                            </m:r>
                          </m:den>
                        </m:f>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d>
                          <m:dPr>
                            <m:ctrlPr>
                              <a:rPr lang="zh-CN" altLang="zh-CN" i="1" kern="100">
                                <a:effectLst/>
                                <a:latin typeface="Cambria Math" panose="02040503050406030204" pitchFamily="18" charset="0"/>
                                <a:ea typeface="Cambria Math" panose="02040503050406030204" pitchFamily="18" charset="0"/>
                                <a:cs typeface="Calibri" panose="020F0502020204030204" pitchFamily="34" charset="0"/>
                              </a:rPr>
                            </m:ctrlPr>
                          </m:dPr>
                          <m:e>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𝑉</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kern="100">
                                <a:effectLst/>
                                <a:latin typeface="Cambria Math" panose="02040503050406030204" pitchFamily="18" charset="0"/>
                                <a:ea typeface="宋体" panose="02010600030101010101" pitchFamily="2" charset="-122"/>
                                <a:cs typeface="Calibri" panose="020F0502020204030204" pitchFamily="34" charset="0"/>
                              </a:rPr>
                              <m:t>𝛻</m:t>
                            </m:r>
                          </m:e>
                        </m:d>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𝑉</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𝑝</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𝑣</m:t>
                        </m:r>
                        <m:sSup>
                          <m:sSupPr>
                            <m:ctrlPr>
                              <a:rPr lang="zh-CN" altLang="zh-CN" i="1" kern="100">
                                <a:effectLst/>
                                <a:latin typeface="Cambria Math" panose="02040503050406030204" pitchFamily="18" charset="0"/>
                                <a:ea typeface="Cambria Math" panose="02040503050406030204" pitchFamily="18" charset="0"/>
                                <a:cs typeface="Calibri" panose="020F0502020204030204" pitchFamily="34" charset="0"/>
                              </a:rPr>
                            </m:ctrlPr>
                          </m:sSupPr>
                          <m:e>
                            <m:r>
                              <a:rPr lang="en-US" altLang="zh-CN" kern="100">
                                <a:effectLst/>
                                <a:latin typeface="Cambria Math" panose="02040503050406030204" pitchFamily="18" charset="0"/>
                                <a:ea typeface="宋体" panose="02010600030101010101" pitchFamily="2" charset="-122"/>
                                <a:cs typeface="Calibri" panose="020F0502020204030204" pitchFamily="34" charset="0"/>
                              </a:rPr>
                              <m:t>𝛻</m:t>
                            </m:r>
                          </m:e>
                          <m:sup>
                            <m:r>
                              <a:rPr lang="en-US" altLang="zh-CN" i="1" kern="100">
                                <a:effectLst/>
                                <a:latin typeface="Cambria Math" panose="02040503050406030204" pitchFamily="18" charset="0"/>
                                <a:ea typeface="宋体" panose="02010600030101010101" pitchFamily="2" charset="-122"/>
                                <a:cs typeface="Calibri" panose="020F0502020204030204" pitchFamily="34" charset="0"/>
                              </a:rPr>
                              <m:t>2</m:t>
                            </m:r>
                          </m:sup>
                        </m:sSup>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𝑉</m:t>
                        </m:r>
                      </m:oMath>
                    </m:oMathPara>
                  </a14:m>
                  <a:endParaRPr lang="en-US" altLang="zh-CN" i="1" kern="100" dirty="0" smtClean="0">
                    <a:effectLst/>
                    <a:latin typeface="Cambria Math" panose="02040503050406030204" pitchFamily="18" charset="0"/>
                    <a:ea typeface="宋体" panose="02010600030101010101" pitchFamily="2" charset="-122"/>
                    <a:cs typeface="Calibri" panose="020F0502020204030204" pitchFamily="34" charset="0"/>
                  </a:endParaRPr>
                </a:p>
                <a:p>
                  <a:pPr algn="r">
                    <a:lnSpc>
                      <a:spcPct val="200000"/>
                    </a:lnSpc>
                    <a:spcAft>
                      <a:spcPts val="0"/>
                    </a:spcAft>
                  </a:pPr>
                  <a14:m>
                    <m:oMathPara xmlns:m="http://schemas.openxmlformats.org/officeDocument/2006/math">
                      <m:oMathParaPr>
                        <m:jc m:val="left"/>
                      </m:oMathParaPr>
                      <m:oMath xmlns:m="http://schemas.openxmlformats.org/officeDocument/2006/math">
                        <m:f>
                          <m:fPr>
                            <m:ctrlPr>
                              <a:rPr lang="zh-CN" altLang="zh-CN" i="1">
                                <a:effectLst/>
                                <a:latin typeface="Cambria Math" panose="02040503050406030204" pitchFamily="18" charset="0"/>
                                <a:ea typeface="Cambria Math" panose="02040503050406030204" pitchFamily="18" charset="0"/>
                                <a:cs typeface="Calibri" panose="020F0502020204030204" pitchFamily="34" charset="0"/>
                              </a:rPr>
                            </m:ctrlPr>
                          </m:fPr>
                          <m:num>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𝑇</m:t>
                            </m:r>
                          </m:num>
                          <m:den>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𝑡</m:t>
                            </m:r>
                          </m:den>
                        </m:f>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𝑉</m:t>
                        </m:r>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𝑇</m:t>
                        </m:r>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𝛼</m:t>
                        </m:r>
                        <m:sSup>
                          <m:sSupPr>
                            <m:ctrlPr>
                              <a:rPr lang="zh-CN" altLang="zh-CN" i="1">
                                <a:effectLst/>
                                <a:latin typeface="Cambria Math" panose="02040503050406030204" pitchFamily="18" charset="0"/>
                                <a:ea typeface="Cambria Math" panose="02040503050406030204" pitchFamily="18" charset="0"/>
                                <a:cs typeface="Calibri" panose="020F0502020204030204" pitchFamily="34" charset="0"/>
                              </a:rPr>
                            </m:ctrlPr>
                          </m:sSupPr>
                          <m:e>
                            <m:r>
                              <a:rPr lang="en-US" altLang="zh-CN">
                                <a:effectLst/>
                                <a:latin typeface="Cambria Math" panose="02040503050406030204" pitchFamily="18" charset="0"/>
                                <a:ea typeface="宋体" panose="02010600030101010101" pitchFamily="2" charset="-122"/>
                                <a:cs typeface="Calibri" panose="020F0502020204030204" pitchFamily="34" charset="0"/>
                              </a:rPr>
                              <m:t>𝛻</m:t>
                            </m:r>
                          </m:e>
                          <m:sup>
                            <m:r>
                              <a:rPr lang="en-US" altLang="zh-CN" i="1">
                                <a:effectLst/>
                                <a:latin typeface="Cambria Math" panose="02040503050406030204" pitchFamily="18" charset="0"/>
                                <a:ea typeface="宋体" panose="02010600030101010101" pitchFamily="2" charset="-122"/>
                                <a:cs typeface="Calibri" panose="020F0502020204030204" pitchFamily="34" charset="0"/>
                              </a:rPr>
                              <m:t>2</m:t>
                            </m:r>
                          </m:sup>
                        </m:sSup>
                        <m:r>
                          <a:rPr lang="en-US" altLang="zh-CN" i="1">
                            <a:effectLst/>
                            <a:latin typeface="Cambria Math" panose="02040503050406030204" pitchFamily="18" charset="0"/>
                            <a:ea typeface="宋体" panose="02010600030101010101" pitchFamily="2" charset="-122"/>
                            <a:cs typeface="Calibri" panose="020F0502020204030204" pitchFamily="34" charset="0"/>
                          </a:rPr>
                          <m:t>𝑇</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153151" y="1235961"/>
                  <a:ext cx="3286125" cy="2753061"/>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153151" y="4489198"/>
                  <a:ext cx="3286125" cy="1754326"/>
                </a:xfrm>
                <a:prstGeom prst="rect">
                  <a:avLst/>
                </a:prstGeom>
                <a:solidFill>
                  <a:srgbClr val="00B0F0"/>
                </a:solidFill>
              </p:spPr>
              <p:txBody>
                <a:bodyPr wrap="square">
                  <a:spAutoFit/>
                </a:bodyPr>
                <a:lstStyle/>
                <a:p>
                  <a:pPr>
                    <a:lnSpc>
                      <a:spcPct val="200000"/>
                    </a:lnSpc>
                    <a:spcAft>
                      <a:spcPts val="0"/>
                    </a:spcAft>
                  </a:pPr>
                  <a14:m>
                    <m:oMath xmlns:m="http://schemas.openxmlformats.org/officeDocument/2006/math">
                      <m:r>
                        <a:rPr lang="en-US" altLang="zh-CN" kern="100" smtClean="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𝑉</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=0</m:t>
                      </m:r>
                    </m:oMath>
                  </a14:m>
                  <a:r>
                    <a:rPr lang="en-US" altLang="zh-CN" kern="100" dirty="0">
                      <a:effectLst/>
                      <a:latin typeface="Calibri" panose="020F0502020204030204" pitchFamily="34" charset="0"/>
                      <a:ea typeface="宋体" panose="02010600030101010101" pitchFamily="2" charset="-122"/>
                      <a:cs typeface="Calibri" panose="020F0502020204030204" pitchFamily="34" charset="0"/>
                    </a:rPr>
                    <a:t>	</a:t>
                  </a:r>
                  <a:endParaRPr lang="en-US" altLang="zh-CN" i="1" kern="100" dirty="0" smtClean="0">
                    <a:effectLst/>
                    <a:latin typeface="Cambria Math" panose="02040503050406030204" pitchFamily="18" charset="0"/>
                    <a:ea typeface="Cambria Math" panose="02040503050406030204" pitchFamily="18" charset="0"/>
                    <a:cs typeface="Calibri" panose="020F0502020204030204" pitchFamily="34" charset="0"/>
                  </a:endParaRPr>
                </a:p>
                <a:p>
                  <a:pPr algn="r">
                    <a:lnSpc>
                      <a:spcPct val="200000"/>
                    </a:lnSpc>
                    <a:spcAft>
                      <a:spcPts val="0"/>
                    </a:spcAft>
                  </a:pPr>
                  <a14:m>
                    <m:oMathPara xmlns:m="http://schemas.openxmlformats.org/officeDocument/2006/math">
                      <m:oMathParaPr>
                        <m:jc m:val="left"/>
                      </m:oMathParaPr>
                      <m:oMath xmlns:m="http://schemas.openxmlformats.org/officeDocument/2006/math">
                        <m:d>
                          <m:dPr>
                            <m:ctrlPr>
                              <a:rPr lang="zh-CN" altLang="zh-CN" i="1" kern="100">
                                <a:effectLst/>
                                <a:latin typeface="Cambria Math" panose="02040503050406030204" pitchFamily="18" charset="0"/>
                                <a:ea typeface="Cambria Math" panose="02040503050406030204" pitchFamily="18" charset="0"/>
                                <a:cs typeface="Calibri" panose="020F0502020204030204" pitchFamily="34" charset="0"/>
                              </a:rPr>
                            </m:ctrlPr>
                          </m:dPr>
                          <m:e>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𝑉</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kern="100">
                                <a:effectLst/>
                                <a:latin typeface="Cambria Math" panose="02040503050406030204" pitchFamily="18" charset="0"/>
                                <a:ea typeface="宋体" panose="02010600030101010101" pitchFamily="2" charset="-122"/>
                                <a:cs typeface="Calibri" panose="020F0502020204030204" pitchFamily="34" charset="0"/>
                              </a:rPr>
                              <m:t>𝛻</m:t>
                            </m:r>
                          </m:e>
                        </m:d>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𝑉</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𝑝</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m:t>
                        </m:r>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𝑣</m:t>
                        </m:r>
                        <m:sSup>
                          <m:sSupPr>
                            <m:ctrlPr>
                              <a:rPr lang="zh-CN" altLang="zh-CN" i="1" kern="100">
                                <a:effectLst/>
                                <a:latin typeface="Cambria Math" panose="02040503050406030204" pitchFamily="18" charset="0"/>
                                <a:ea typeface="Cambria Math" panose="02040503050406030204" pitchFamily="18" charset="0"/>
                                <a:cs typeface="Calibri" panose="020F0502020204030204" pitchFamily="34" charset="0"/>
                              </a:rPr>
                            </m:ctrlPr>
                          </m:sSupPr>
                          <m:e>
                            <m:r>
                              <a:rPr lang="en-US" altLang="zh-CN" kern="100">
                                <a:effectLst/>
                                <a:latin typeface="Cambria Math" panose="02040503050406030204" pitchFamily="18" charset="0"/>
                                <a:ea typeface="宋体" panose="02010600030101010101" pitchFamily="2" charset="-122"/>
                                <a:cs typeface="Calibri" panose="020F0502020204030204" pitchFamily="34" charset="0"/>
                              </a:rPr>
                              <m:t>𝛻</m:t>
                            </m:r>
                          </m:e>
                          <m:sup>
                            <m:r>
                              <a:rPr lang="en-US" altLang="zh-CN" i="1" kern="100">
                                <a:effectLst/>
                                <a:latin typeface="Cambria Math" panose="02040503050406030204" pitchFamily="18" charset="0"/>
                                <a:ea typeface="宋体" panose="02010600030101010101" pitchFamily="2" charset="-122"/>
                                <a:cs typeface="Calibri" panose="020F0502020204030204" pitchFamily="34" charset="0"/>
                              </a:rPr>
                              <m:t>2</m:t>
                            </m:r>
                          </m:sup>
                        </m:sSup>
                        <m:r>
                          <a:rPr lang="en-US" altLang="zh-CN" i="1" kern="100">
                            <a:effectLst/>
                            <a:latin typeface="Cambria Math" panose="02040503050406030204" pitchFamily="18" charset="0"/>
                            <a:ea typeface="宋体" panose="02010600030101010101" pitchFamily="2" charset="-122"/>
                            <a:cs typeface="Calibri" panose="020F0502020204030204" pitchFamily="34" charset="0"/>
                          </a:rPr>
                          <m:t>𝑉</m:t>
                        </m:r>
                      </m:oMath>
                    </m:oMathPara>
                  </a14:m>
                  <a:endParaRPr lang="en-US" altLang="zh-CN" i="1" kern="100" dirty="0" smtClean="0">
                    <a:effectLst/>
                    <a:latin typeface="Cambria Math" panose="02040503050406030204" pitchFamily="18" charset="0"/>
                    <a:ea typeface="宋体" panose="02010600030101010101" pitchFamily="2" charset="-122"/>
                    <a:cs typeface="Calibri" panose="020F0502020204030204" pitchFamily="34" charset="0"/>
                  </a:endParaRPr>
                </a:p>
                <a:p>
                  <a:pPr algn="r">
                    <a:lnSpc>
                      <a:spcPct val="200000"/>
                    </a:lnSpc>
                    <a:spcAft>
                      <a:spcPts val="0"/>
                    </a:spcAft>
                  </a:pPr>
                  <a14:m>
                    <m:oMathPara xmlns:m="http://schemas.openxmlformats.org/officeDocument/2006/math">
                      <m:oMathParaPr>
                        <m:jc m:val="left"/>
                      </m:oMathParaPr>
                      <m:oMath xmlns:m="http://schemas.openxmlformats.org/officeDocument/2006/math">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𝑉</m:t>
                        </m:r>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𝑇</m:t>
                        </m:r>
                        <m:r>
                          <a:rPr lang="en-US" altLang="zh-CN" i="1">
                            <a:effectLst/>
                            <a:latin typeface="Cambria Math" panose="02040503050406030204" pitchFamily="18" charset="0"/>
                            <a:ea typeface="宋体" panose="02010600030101010101" pitchFamily="2" charset="-122"/>
                            <a:cs typeface="Calibri" panose="020F0502020204030204" pitchFamily="34" charset="0"/>
                          </a:rPr>
                          <m:t>=</m:t>
                        </m:r>
                        <m:r>
                          <a:rPr lang="en-US" altLang="zh-CN" i="1">
                            <a:effectLst/>
                            <a:latin typeface="Cambria Math" panose="02040503050406030204" pitchFamily="18" charset="0"/>
                            <a:ea typeface="宋体" panose="02010600030101010101" pitchFamily="2" charset="-122"/>
                            <a:cs typeface="Calibri" panose="020F0502020204030204" pitchFamily="34" charset="0"/>
                          </a:rPr>
                          <m:t>𝛼</m:t>
                        </m:r>
                        <m:sSup>
                          <m:sSupPr>
                            <m:ctrlPr>
                              <a:rPr lang="zh-CN" altLang="zh-CN" i="1">
                                <a:effectLst/>
                                <a:latin typeface="Cambria Math" panose="02040503050406030204" pitchFamily="18" charset="0"/>
                                <a:ea typeface="Cambria Math" panose="02040503050406030204" pitchFamily="18" charset="0"/>
                                <a:cs typeface="Calibri" panose="020F0502020204030204" pitchFamily="34" charset="0"/>
                              </a:rPr>
                            </m:ctrlPr>
                          </m:sSupPr>
                          <m:e>
                            <m:r>
                              <a:rPr lang="en-US" altLang="zh-CN">
                                <a:effectLst/>
                                <a:latin typeface="Cambria Math" panose="02040503050406030204" pitchFamily="18" charset="0"/>
                                <a:ea typeface="宋体" panose="02010600030101010101" pitchFamily="2" charset="-122"/>
                                <a:cs typeface="Calibri" panose="020F0502020204030204" pitchFamily="34" charset="0"/>
                              </a:rPr>
                              <m:t>𝛻</m:t>
                            </m:r>
                          </m:e>
                          <m:sup>
                            <m:r>
                              <a:rPr lang="en-US" altLang="zh-CN" i="1">
                                <a:effectLst/>
                                <a:latin typeface="Cambria Math" panose="02040503050406030204" pitchFamily="18" charset="0"/>
                                <a:ea typeface="宋体" panose="02010600030101010101" pitchFamily="2" charset="-122"/>
                                <a:cs typeface="Calibri" panose="020F0502020204030204" pitchFamily="34" charset="0"/>
                              </a:rPr>
                              <m:t>2</m:t>
                            </m:r>
                          </m:sup>
                        </m:sSup>
                        <m:r>
                          <a:rPr lang="en-US" altLang="zh-CN" i="1">
                            <a:effectLst/>
                            <a:latin typeface="Cambria Math" panose="02040503050406030204" pitchFamily="18" charset="0"/>
                            <a:ea typeface="宋体" panose="02010600030101010101" pitchFamily="2" charset="-122"/>
                            <a:cs typeface="Calibri" panose="020F0502020204030204" pitchFamily="34" charset="0"/>
                          </a:rPr>
                          <m:t>𝑇</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153151" y="4489198"/>
                  <a:ext cx="3286125" cy="1754326"/>
                </a:xfrm>
                <a:prstGeom prst="rect">
                  <a:avLst/>
                </a:prstGeom>
                <a:blipFill rotWithShape="0">
                  <a:blip r:embed="rId4"/>
                  <a:stretch>
                    <a:fillRect/>
                  </a:stretch>
                </a:blipFill>
              </p:spPr>
              <p:txBody>
                <a:bodyPr/>
                <a:lstStyle/>
                <a:p>
                  <a:r>
                    <a:rPr lang="zh-CN" altLang="en-US">
                      <a:noFill/>
                    </a:rPr>
                    <a:t> </a:t>
                  </a:r>
                </a:p>
              </p:txBody>
            </p:sp>
          </mc:Fallback>
        </mc:AlternateContent>
      </p:grpSp>
      <p:sp>
        <p:nvSpPr>
          <p:cNvPr id="7" name="文本框 6"/>
          <p:cNvSpPr txBox="1"/>
          <p:nvPr/>
        </p:nvSpPr>
        <p:spPr>
          <a:xfrm>
            <a:off x="4675185" y="2366391"/>
            <a:ext cx="1107996" cy="923330"/>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含时间项</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非定常</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瞬态</a:t>
            </a:r>
          </a:p>
        </p:txBody>
      </p:sp>
      <p:sp>
        <p:nvSpPr>
          <p:cNvPr id="8" name="文本框 7"/>
          <p:cNvSpPr txBox="1"/>
          <p:nvPr/>
        </p:nvSpPr>
        <p:spPr>
          <a:xfrm>
            <a:off x="4629765" y="5032712"/>
            <a:ext cx="1338828" cy="923330"/>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不含时间项</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定常</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稳态</a:t>
            </a: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6505889" y="2274058"/>
            <a:ext cx="5335162" cy="2031325"/>
          </a:xfrm>
          <a:prstGeom prst="rect">
            <a:avLst/>
          </a:prstGeom>
        </p:spPr>
        <p:txBody>
          <a:bodyPr wrap="square">
            <a:spAutoFit/>
          </a:bodyPr>
          <a:lstStyle/>
          <a:p>
            <a:r>
              <a:rPr lang="zh-CN" altLang="en-US" b="1" i="0" smtClean="0">
                <a:solidFill>
                  <a:srgbClr val="FFC000"/>
                </a:solidFill>
                <a:effectLst/>
                <a:latin typeface="微软雅黑" panose="020B0503020204020204" pitchFamily="34" charset="-122"/>
                <a:ea typeface="微软雅黑" panose="020B0503020204020204" pitchFamily="34" charset="-122"/>
              </a:rPr>
              <a:t>流体（气体、液体）流动时，若流体中任何一点的压力，速度和密度等物理量都不随时间变化，则这种流动就称为定常流动，也可称之为“稳态流动”或者“恒定流动”；</a:t>
            </a:r>
            <a:endParaRPr lang="en-US" altLang="zh-CN" b="1" i="0" smtClean="0">
              <a:solidFill>
                <a:srgbClr val="FFC000"/>
              </a:solidFill>
              <a:effectLst/>
              <a:latin typeface="微软雅黑" panose="020B0503020204020204" pitchFamily="34" charset="-122"/>
              <a:ea typeface="微软雅黑" panose="020B0503020204020204" pitchFamily="34" charset="-122"/>
            </a:endParaRPr>
          </a:p>
          <a:p>
            <a:r>
              <a:rPr lang="zh-CN" altLang="en-US" b="1" i="0" smtClean="0">
                <a:solidFill>
                  <a:srgbClr val="FFC000"/>
                </a:solidFill>
                <a:effectLst/>
                <a:latin typeface="微软雅黑" panose="020B0503020204020204" pitchFamily="34" charset="-122"/>
                <a:ea typeface="微软雅黑" panose="020B0503020204020204" pitchFamily="34" charset="-122"/>
              </a:rPr>
              <a:t>反之，只要压力，速度和密度中任意一个物理量随时间而变化，流体就是作非定常流动或者说流体作时变流动。</a:t>
            </a:r>
            <a:endParaRPr lang="zh-CN" altLang="en-US" b="1">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403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定常流动</a:t>
            </a:r>
            <a:endParaRPr lang="zh-CN" altLang="en-US"/>
          </a:p>
        </p:txBody>
      </p:sp>
      <p:sp>
        <p:nvSpPr>
          <p:cNvPr id="3" name="内容占位符 2"/>
          <p:cNvSpPr>
            <a:spLocks noGrp="1"/>
          </p:cNvSpPr>
          <p:nvPr>
            <p:ph idx="1"/>
          </p:nvPr>
        </p:nvSpPr>
        <p:spPr>
          <a:xfrm>
            <a:off x="170259" y="1187175"/>
            <a:ext cx="6120384" cy="1345713"/>
          </a:xfrm>
        </p:spPr>
        <p:txBody>
          <a:bodyPr/>
          <a:lstStyle/>
          <a:p>
            <a:r>
              <a:rPr lang="zh-CN" altLang="en-US" smtClean="0"/>
              <a:t>定常流动是</a:t>
            </a:r>
            <a:r>
              <a:rPr lang="zh-CN" altLang="en-US"/>
              <a:t>指在流场中的任何一点处，如果流体微团流过时的流动参数</a:t>
            </a:r>
            <a:r>
              <a:rPr lang="en-US" altLang="zh-CN"/>
              <a:t>——</a:t>
            </a:r>
            <a:r>
              <a:rPr lang="zh-CN" altLang="en-US"/>
              <a:t>速度、压力、温度、密度等不随时间变化的流动。</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2939" y="903003"/>
            <a:ext cx="5468112" cy="208637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46" y="2862072"/>
            <a:ext cx="11747374" cy="3913632"/>
          </a:xfrm>
          <a:prstGeom prst="rect">
            <a:avLst/>
          </a:prstGeom>
        </p:spPr>
      </p:pic>
    </p:spTree>
    <p:extLst>
      <p:ext uri="{BB962C8B-B14F-4D97-AF65-F5344CB8AC3E}">
        <p14:creationId xmlns:p14="http://schemas.microsoft.com/office/powerpoint/2010/main" val="141009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定常模拟</a:t>
            </a:r>
            <a:endParaRPr lang="zh-CN" altLang="en-US"/>
          </a:p>
        </p:txBody>
      </p:sp>
      <p:sp>
        <p:nvSpPr>
          <p:cNvPr id="3" name="内容占位符 2"/>
          <p:cNvSpPr>
            <a:spLocks noGrp="1"/>
          </p:cNvSpPr>
          <p:nvPr>
            <p:ph idx="1"/>
          </p:nvPr>
        </p:nvSpPr>
        <p:spPr>
          <a:xfrm>
            <a:off x="365760" y="1114023"/>
            <a:ext cx="5221224" cy="1364001"/>
          </a:xfrm>
        </p:spPr>
        <p:txBody>
          <a:bodyPr/>
          <a:lstStyle/>
          <a:p>
            <a:r>
              <a:rPr lang="zh-CN" altLang="en-US" smtClean="0"/>
              <a:t>以</a:t>
            </a:r>
            <a:r>
              <a:rPr lang="zh-CN" altLang="en-US" smtClean="0">
                <a:solidFill>
                  <a:srgbClr val="FFC000"/>
                </a:solidFill>
              </a:rPr>
              <a:t>定常控制</a:t>
            </a:r>
            <a:r>
              <a:rPr lang="zh-CN" altLang="en-US" sz="2400" smtClean="0"/>
              <a:t>方程</a:t>
            </a:r>
            <a:r>
              <a:rPr lang="zh-CN" altLang="en-US" smtClean="0"/>
              <a:t>为基础的数值模拟。</a:t>
            </a:r>
            <a:endParaRPr lang="en-US" altLang="zh-CN" smtClean="0"/>
          </a:p>
          <a:p>
            <a:r>
              <a:rPr lang="zh-CN" altLang="en-US" smtClean="0"/>
              <a:t>特点：</a:t>
            </a:r>
            <a:endParaRPr lang="en-US" altLang="zh-CN" smtClean="0"/>
          </a:p>
          <a:p>
            <a:pPr lvl="1"/>
            <a:r>
              <a:rPr lang="zh-CN" altLang="en-US"/>
              <a:t>不</a:t>
            </a:r>
            <a:r>
              <a:rPr lang="zh-CN" altLang="en-US"/>
              <a:t>含</a:t>
            </a:r>
            <a:r>
              <a:rPr lang="zh-CN" altLang="en-US" smtClean="0"/>
              <a:t>时间项，故求解计算量较小</a:t>
            </a: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6" y="3218688"/>
            <a:ext cx="6306589" cy="346862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296" y="3218688"/>
            <a:ext cx="4788852" cy="3657111"/>
          </a:xfrm>
          <a:prstGeom prst="rect">
            <a:avLst/>
          </a:prstGeom>
        </p:spPr>
      </p:pic>
      <p:sp>
        <p:nvSpPr>
          <p:cNvPr id="9" name="矩形 8"/>
          <p:cNvSpPr/>
          <p:nvPr/>
        </p:nvSpPr>
        <p:spPr>
          <a:xfrm>
            <a:off x="5176911" y="1309309"/>
            <a:ext cx="7141699" cy="923330"/>
          </a:xfrm>
          <a:prstGeom prst="rect">
            <a:avLst/>
          </a:prstGeom>
          <a:noFill/>
        </p:spPr>
        <p:txBody>
          <a:bodyPr wrap="none" lIns="91440" tIns="45720" rIns="91440" bIns="45720">
            <a:spAutoFit/>
          </a:bodyPr>
          <a:lstStyle/>
          <a:p>
            <a:pPr algn="ctr"/>
            <a:r>
              <a:rPr lang="zh-CN" altLang="en-US" sz="5400" b="1" cap="none" spc="0" smtClean="0">
                <a:ln w="22225">
                  <a:solidFill>
                    <a:schemeClr val="accent2"/>
                  </a:solidFill>
                  <a:prstDash val="solid"/>
                </a:ln>
                <a:solidFill>
                  <a:schemeClr val="accent2">
                    <a:lumMod val="40000"/>
                    <a:lumOff val="60000"/>
                  </a:schemeClr>
                </a:solidFill>
                <a:effectLst/>
              </a:rPr>
              <a:t>抛弃过程，直到终点！</a:t>
            </a:r>
            <a:endParaRPr lang="zh-CN" altLang="en-US" sz="5400"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03066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目录</a:t>
            </a:r>
            <a:endParaRPr lang="zh-CN" altLang="en-US"/>
          </a:p>
        </p:txBody>
      </p:sp>
      <p:sp>
        <p:nvSpPr>
          <p:cNvPr id="3" name="内容占位符 2"/>
          <p:cNvSpPr>
            <a:spLocks noGrp="1"/>
          </p:cNvSpPr>
          <p:nvPr>
            <p:ph idx="1"/>
          </p:nvPr>
        </p:nvSpPr>
        <p:spPr/>
        <p:txBody>
          <a:bodyPr/>
          <a:lstStyle/>
          <a:p>
            <a:r>
              <a:rPr lang="zh-CN" altLang="en-US" sz="2400" smtClean="0"/>
              <a:t>微分与物理方程</a:t>
            </a:r>
            <a:endParaRPr lang="en-US" altLang="zh-CN" sz="2400" smtClean="0"/>
          </a:p>
          <a:p>
            <a:pPr lvl="1"/>
            <a:r>
              <a:rPr lang="zh-CN" altLang="en-US" smtClean="0"/>
              <a:t>速度的微分表述</a:t>
            </a:r>
            <a:endParaRPr lang="en-US" altLang="zh-CN" smtClean="0"/>
          </a:p>
          <a:p>
            <a:pPr lvl="1"/>
            <a:r>
              <a:rPr lang="zh-CN" altLang="en-US" smtClean="0"/>
              <a:t>力与加速度</a:t>
            </a:r>
            <a:endParaRPr lang="en-US" altLang="zh-CN" smtClean="0"/>
          </a:p>
          <a:p>
            <a:pPr lvl="1"/>
            <a:r>
              <a:rPr lang="zh-CN" altLang="en-US"/>
              <a:t>质量守恒</a:t>
            </a:r>
            <a:r>
              <a:rPr lang="zh-CN" altLang="en-US" smtClean="0"/>
              <a:t>的微分表达</a:t>
            </a:r>
            <a:endParaRPr lang="en-US" altLang="zh-CN" smtClean="0"/>
          </a:p>
          <a:p>
            <a:pPr lvl="1"/>
            <a:r>
              <a:rPr lang="zh-CN" altLang="en-US" smtClean="0"/>
              <a:t>动量守恒的微分表达</a:t>
            </a:r>
            <a:endParaRPr lang="en-US" altLang="zh-CN" smtClean="0"/>
          </a:p>
          <a:p>
            <a:pPr lvl="1"/>
            <a:r>
              <a:rPr lang="zh-CN" altLang="en-US" smtClean="0"/>
              <a:t>能量守恒的微分表达</a:t>
            </a:r>
            <a:endParaRPr lang="en-US" altLang="zh-CN" smtClean="0"/>
          </a:p>
          <a:p>
            <a:r>
              <a:rPr lang="zh-CN" altLang="en-US" sz="2400" smtClean="0"/>
              <a:t>典型物理现象的微分方程</a:t>
            </a:r>
            <a:endParaRPr lang="en-US" altLang="zh-CN" sz="2400" smtClean="0"/>
          </a:p>
          <a:p>
            <a:r>
              <a:rPr lang="zh-CN" altLang="en-US" sz="2400"/>
              <a:t>所有的物理现象都可解</a:t>
            </a:r>
            <a:r>
              <a:rPr lang="zh-CN" altLang="en-US" sz="2400" smtClean="0"/>
              <a:t>？？</a:t>
            </a:r>
            <a:endParaRPr lang="en-US" altLang="zh-CN" sz="2400" smtClean="0"/>
          </a:p>
          <a:p>
            <a:r>
              <a:rPr lang="zh-CN" altLang="en-US" sz="2400"/>
              <a:t>物理</a:t>
            </a:r>
            <a:r>
              <a:rPr lang="en-US" altLang="zh-CN" sz="2400"/>
              <a:t>/</a:t>
            </a:r>
            <a:r>
              <a:rPr lang="zh-CN" altLang="en-US" sz="2400"/>
              <a:t>数学的进步带来的益处</a:t>
            </a:r>
          </a:p>
        </p:txBody>
      </p:sp>
    </p:spTree>
    <p:extLst>
      <p:ext uri="{BB962C8B-B14F-4D97-AF65-F5344CB8AC3E}">
        <p14:creationId xmlns:p14="http://schemas.microsoft.com/office/powerpoint/2010/main" val="17827527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非定常流动</a:t>
            </a:r>
            <a:endParaRPr lang="zh-CN" altLang="en-US"/>
          </a:p>
        </p:txBody>
      </p:sp>
      <p:sp>
        <p:nvSpPr>
          <p:cNvPr id="3" name="内容占位符 2"/>
          <p:cNvSpPr>
            <a:spLocks noGrp="1"/>
          </p:cNvSpPr>
          <p:nvPr>
            <p:ph idx="1"/>
          </p:nvPr>
        </p:nvSpPr>
        <p:spPr>
          <a:xfrm>
            <a:off x="685800" y="1114023"/>
            <a:ext cx="10820400" cy="888513"/>
          </a:xfrm>
        </p:spPr>
        <p:txBody>
          <a:bodyPr>
            <a:normAutofit/>
          </a:bodyPr>
          <a:lstStyle/>
          <a:p>
            <a:r>
              <a:rPr lang="zh-CN" altLang="en-US" sz="2400"/>
              <a:t>流体的流动状态随时间改变的流动。若流动状态不随时间而变化，则为定常流动。现实生活中，流体的流动通常几乎都是非定常的。</a:t>
            </a:r>
            <a:endParaRPr lang="zh-CN" altLang="en-US" sz="24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114" y="2934005"/>
            <a:ext cx="5858637" cy="302045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2934005"/>
            <a:ext cx="4978769" cy="3020453"/>
          </a:xfrm>
          <a:prstGeom prst="rect">
            <a:avLst/>
          </a:prstGeom>
        </p:spPr>
      </p:pic>
    </p:spTree>
    <p:extLst>
      <p:ext uri="{BB962C8B-B14F-4D97-AF65-F5344CB8AC3E}">
        <p14:creationId xmlns:p14="http://schemas.microsoft.com/office/powerpoint/2010/main" val="183484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非定常模拟</a:t>
            </a:r>
            <a:endParaRPr lang="zh-CN" altLang="en-US"/>
          </a:p>
        </p:txBody>
      </p:sp>
      <p:pic>
        <p:nvPicPr>
          <p:cNvPr id="5" name="ac1e4e68a9bbc12a25284b68b257ad5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009" y="848739"/>
            <a:ext cx="10683960" cy="6009261"/>
          </a:xfrm>
        </p:spPr>
      </p:pic>
    </p:spTree>
    <p:extLst>
      <p:ext uri="{BB962C8B-B14F-4D97-AF65-F5344CB8AC3E}">
        <p14:creationId xmlns:p14="http://schemas.microsoft.com/office/powerpoint/2010/main" val="166448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2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非</a:t>
            </a:r>
            <a:r>
              <a:rPr lang="zh-CN" altLang="en-US" smtClean="0"/>
              <a:t>定常模拟</a:t>
            </a: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7414"/>
            <a:ext cx="6134100" cy="3238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408" y="1163574"/>
            <a:ext cx="5334000" cy="4000500"/>
          </a:xfrm>
          <a:prstGeom prst="rect">
            <a:avLst/>
          </a:prstGeom>
        </p:spPr>
      </p:pic>
      <p:sp>
        <p:nvSpPr>
          <p:cNvPr id="6" name="矩形 5"/>
          <p:cNvSpPr/>
          <p:nvPr/>
        </p:nvSpPr>
        <p:spPr>
          <a:xfrm>
            <a:off x="968773" y="5164074"/>
            <a:ext cx="10620215" cy="923330"/>
          </a:xfrm>
          <a:prstGeom prst="rect">
            <a:avLst/>
          </a:prstGeom>
          <a:noFill/>
        </p:spPr>
        <p:txBody>
          <a:bodyPr wrap="none" lIns="91440" tIns="45720" rIns="91440" bIns="45720">
            <a:spAutoFit/>
          </a:bodyPr>
          <a:lstStyle/>
          <a:p>
            <a:pPr algn="ctr"/>
            <a:r>
              <a:rPr lang="zh-CN" altLang="en-US" sz="5400" b="1" cap="none" spc="0" smtClean="0">
                <a:ln w="22225">
                  <a:solidFill>
                    <a:schemeClr val="accent2"/>
                  </a:solidFill>
                  <a:prstDash val="solid"/>
                </a:ln>
                <a:solidFill>
                  <a:schemeClr val="accent2">
                    <a:lumMod val="40000"/>
                    <a:lumOff val="60000"/>
                  </a:schemeClr>
                </a:solidFill>
                <a:effectLst/>
              </a:rPr>
              <a:t>基于非定常控制方程的数值模拟！</a:t>
            </a:r>
            <a:endParaRPr lang="zh-CN" altLang="en-US" sz="5400"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0239563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非</a:t>
            </a:r>
            <a:r>
              <a:rPr lang="zh-CN" altLang="en-US" smtClean="0"/>
              <a:t>定常模拟</a:t>
            </a:r>
            <a:endParaRPr lang="zh-CN" altLang="en-US"/>
          </a:p>
        </p:txBody>
      </p:sp>
      <p:sp>
        <p:nvSpPr>
          <p:cNvPr id="3" name="内容占位符 2"/>
          <p:cNvSpPr>
            <a:spLocks noGrp="1"/>
          </p:cNvSpPr>
          <p:nvPr>
            <p:ph idx="1"/>
          </p:nvPr>
        </p:nvSpPr>
        <p:spPr>
          <a:xfrm>
            <a:off x="685800" y="1114023"/>
            <a:ext cx="10820400" cy="1318281"/>
          </a:xfrm>
        </p:spPr>
        <p:txBody>
          <a:bodyPr>
            <a:normAutofit/>
          </a:bodyPr>
          <a:lstStyle/>
          <a:p>
            <a:r>
              <a:rPr lang="zh-CN" altLang="en-US" sz="2400" smtClean="0"/>
              <a:t>非定常模拟也称为瞬态模拟，由于方程含时间项偏导，故模拟计算过程远较定常模拟耗时，且如果显示求解，时间步进与空间步进有严格的数学关系限制，否则求解会发散，得到</a:t>
            </a:r>
            <a:r>
              <a:rPr lang="zh-CN" altLang="en-US" sz="2400" smtClean="0">
                <a:solidFill>
                  <a:srgbClr val="FFC000"/>
                </a:solidFill>
              </a:rPr>
              <a:t>非物理解</a:t>
            </a:r>
            <a:r>
              <a:rPr lang="zh-CN" altLang="en-US" sz="2400" smtClean="0"/>
              <a:t>。</a:t>
            </a:r>
            <a:endParaRPr lang="zh-CN" altLang="en-US" sz="24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65" y="2516017"/>
            <a:ext cx="5719574" cy="3802487"/>
          </a:xfrm>
          <a:prstGeom prst="rect">
            <a:avLst/>
          </a:prstGeom>
        </p:spPr>
      </p:pic>
      <p:sp>
        <p:nvSpPr>
          <p:cNvPr id="5" name="矩形 4"/>
          <p:cNvSpPr/>
          <p:nvPr/>
        </p:nvSpPr>
        <p:spPr>
          <a:xfrm>
            <a:off x="5700702" y="3040487"/>
            <a:ext cx="6833922" cy="2585323"/>
          </a:xfrm>
          <a:prstGeom prst="rect">
            <a:avLst/>
          </a:prstGeom>
          <a:noFill/>
        </p:spPr>
        <p:txBody>
          <a:bodyPr wrap="none" lIns="91440" tIns="45720" rIns="91440" bIns="45720">
            <a:spAutoFit/>
          </a:bodyPr>
          <a:lstStyle/>
          <a:p>
            <a:pPr algn="ctr"/>
            <a:r>
              <a:rPr lang="zh-CN" altLang="en-US" sz="5400" b="1" cap="none" spc="0" smtClean="0">
                <a:ln w="22225">
                  <a:solidFill>
                    <a:schemeClr val="accent2"/>
                  </a:solidFill>
                  <a:prstDash val="solid"/>
                </a:ln>
                <a:solidFill>
                  <a:schemeClr val="accent2">
                    <a:lumMod val="40000"/>
                    <a:lumOff val="60000"/>
                  </a:schemeClr>
                </a:solidFill>
                <a:effectLst/>
              </a:rPr>
              <a:t>类似爬山，需要经历</a:t>
            </a:r>
            <a:endParaRPr lang="en-US" altLang="zh-CN" sz="5400" b="1" cap="none" spc="0" smtClean="0">
              <a:ln w="22225">
                <a:solidFill>
                  <a:schemeClr val="accent2"/>
                </a:solidFill>
                <a:prstDash val="solid"/>
              </a:ln>
              <a:solidFill>
                <a:schemeClr val="accent2">
                  <a:lumMod val="40000"/>
                  <a:lumOff val="60000"/>
                </a:schemeClr>
              </a:solidFill>
              <a:effectLst/>
            </a:endParaRPr>
          </a:p>
          <a:p>
            <a:pPr algn="ctr"/>
            <a:r>
              <a:rPr lang="zh-CN" altLang="en-US" sz="5400" b="1" cap="none" spc="0" smtClean="0">
                <a:ln w="22225">
                  <a:solidFill>
                    <a:schemeClr val="accent2"/>
                  </a:solidFill>
                  <a:prstDash val="solid"/>
                </a:ln>
                <a:solidFill>
                  <a:schemeClr val="accent2">
                    <a:lumMod val="40000"/>
                    <a:lumOff val="60000"/>
                  </a:schemeClr>
                </a:solidFill>
                <a:effectLst/>
              </a:rPr>
              <a:t>从</a:t>
            </a:r>
            <a:r>
              <a:rPr lang="en-US" altLang="zh-CN" sz="5400" b="1" cap="none" spc="0" smtClean="0">
                <a:ln w="22225">
                  <a:solidFill>
                    <a:schemeClr val="accent2"/>
                  </a:solidFill>
                  <a:prstDash val="solid"/>
                </a:ln>
                <a:solidFill>
                  <a:schemeClr val="accent2">
                    <a:lumMod val="40000"/>
                    <a:lumOff val="60000"/>
                  </a:schemeClr>
                </a:solidFill>
                <a:effectLst/>
              </a:rPr>
              <a:t>0</a:t>
            </a:r>
            <a:r>
              <a:rPr lang="zh-CN" altLang="en-US" sz="5400" b="1" cap="none" spc="0" smtClean="0">
                <a:ln w="22225">
                  <a:solidFill>
                    <a:schemeClr val="accent2"/>
                  </a:solidFill>
                  <a:prstDash val="solid"/>
                </a:ln>
                <a:solidFill>
                  <a:schemeClr val="accent2">
                    <a:lumMod val="40000"/>
                    <a:lumOff val="60000"/>
                  </a:schemeClr>
                </a:solidFill>
                <a:effectLst/>
              </a:rPr>
              <a:t>时刻</a:t>
            </a:r>
            <a:r>
              <a:rPr lang="zh-CN" altLang="en-US" sz="5400" b="1" smtClean="0">
                <a:ln w="22225">
                  <a:solidFill>
                    <a:schemeClr val="accent2"/>
                  </a:solidFill>
                  <a:prstDash val="solid"/>
                </a:ln>
                <a:solidFill>
                  <a:schemeClr val="accent2">
                    <a:lumMod val="40000"/>
                    <a:lumOff val="60000"/>
                  </a:schemeClr>
                </a:solidFill>
              </a:rPr>
              <a:t>（起始时刻）</a:t>
            </a:r>
            <a:endParaRPr lang="en-US" altLang="zh-CN" sz="5400" b="1" smtClean="0">
              <a:ln w="22225">
                <a:solidFill>
                  <a:schemeClr val="accent2"/>
                </a:solidFill>
                <a:prstDash val="solid"/>
              </a:ln>
              <a:solidFill>
                <a:schemeClr val="accent2">
                  <a:lumMod val="40000"/>
                  <a:lumOff val="60000"/>
                </a:schemeClr>
              </a:solidFill>
            </a:endParaRPr>
          </a:p>
          <a:p>
            <a:pPr algn="ctr"/>
            <a:r>
              <a:rPr lang="zh-CN" altLang="en-US" sz="5400" b="1" smtClean="0">
                <a:ln w="22225">
                  <a:solidFill>
                    <a:schemeClr val="accent2"/>
                  </a:solidFill>
                  <a:prstDash val="solid"/>
                </a:ln>
                <a:solidFill>
                  <a:schemeClr val="accent2">
                    <a:lumMod val="40000"/>
                    <a:lumOff val="60000"/>
                  </a:schemeClr>
                </a:solidFill>
              </a:rPr>
              <a:t>到终点的全过程！</a:t>
            </a:r>
            <a:endParaRPr lang="zh-CN" altLang="en-US" sz="5400"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53334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典型的二阶线性偏微分方程</a:t>
            </a:r>
            <a:endParaRPr lang="zh-CN" altLang="en-US"/>
          </a:p>
        </p:txBody>
      </p:sp>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extLst>
                  <p:ext uri="{D42A27DB-BD31-4B8C-83A1-F6EECF244321}">
                    <p14:modId xmlns:p14="http://schemas.microsoft.com/office/powerpoint/2010/main" val="1200848932"/>
                  </p:ext>
                </p:extLst>
              </p:nvPr>
            </p:nvGraphicFramePr>
            <p:xfrm>
              <a:off x="1591053" y="1225296"/>
              <a:ext cx="8403338" cy="4846320"/>
            </p:xfrm>
            <a:graphic>
              <a:graphicData uri="http://schemas.openxmlformats.org/drawingml/2006/table">
                <a:tbl>
                  <a:tblPr firstRow="1" firstCol="1" bandRow="1">
                    <a:tableStyleId>{5C22544A-7EE6-4342-B048-85BDC9FD1C3A}</a:tableStyleId>
                  </a:tblPr>
                  <a:tblGrid>
                    <a:gridCol w="4201669"/>
                    <a:gridCol w="4201669"/>
                  </a:tblGrid>
                  <a:tr h="1211580">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Laplace</a:t>
                          </a:r>
                          <a:r>
                            <a:rPr lang="zh-CN" sz="2400" kern="100">
                              <a:effectLst/>
                              <a:latin typeface="微软雅黑" panose="020B0503020204020204" pitchFamily="34" charset="-122"/>
                              <a:ea typeface="微软雅黑" panose="020B0503020204020204" pitchFamily="34" charset="-122"/>
                            </a:rPr>
                            <a:t>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sz="2400" i="1" kern="100">
                                        <a:effectLst/>
                                        <a:latin typeface="Cambria Math" panose="02040503050406030204" pitchFamily="18" charset="0"/>
                                      </a:rPr>
                                    </m:ctrlPr>
                                  </m:fPr>
                                  <m:num>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𝑥</m:t>
                                        </m:r>
                                      </m:e>
                                      <m:sup>
                                        <m:r>
                                          <a:rPr lang="en-US" sz="2400" kern="100">
                                            <a:effectLst/>
                                            <a:latin typeface="Cambria Math" panose="02040503050406030204" pitchFamily="18" charset="0"/>
                                          </a:rPr>
                                          <m:t>2</m:t>
                                        </m:r>
                                      </m:sup>
                                    </m:sSup>
                                  </m:den>
                                </m:f>
                                <m:r>
                                  <a:rPr lang="en-US" sz="2400" kern="100">
                                    <a:effectLst/>
                                    <a:latin typeface="Cambria Math" panose="02040503050406030204" pitchFamily="18" charset="0"/>
                                  </a:rPr>
                                  <m:t>+</m:t>
                                </m:r>
                                <m:f>
                                  <m:fPr>
                                    <m:ctrlPr>
                                      <a:rPr lang="zh-CN" sz="2400" i="1" kern="100">
                                        <a:effectLst/>
                                        <a:latin typeface="Cambria Math" panose="02040503050406030204" pitchFamily="18" charset="0"/>
                                      </a:rPr>
                                    </m:ctrlPr>
                                  </m:fPr>
                                  <m:num>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𝑦</m:t>
                                        </m:r>
                                      </m:e>
                                      <m:sup>
                                        <m:r>
                                          <a:rPr lang="en-US" sz="2400" kern="100">
                                            <a:effectLst/>
                                            <a:latin typeface="Cambria Math" panose="02040503050406030204" pitchFamily="18" charset="0"/>
                                          </a:rPr>
                                          <m:t>2</m:t>
                                        </m:r>
                                      </m:sup>
                                    </m:sSup>
                                  </m:den>
                                </m:f>
                                <m:r>
                                  <a:rPr lang="en-US" sz="2400" kern="100">
                                    <a:effectLst/>
                                    <a:latin typeface="Cambria Math" panose="02040503050406030204" pitchFamily="18" charset="0"/>
                                  </a:rPr>
                                  <m:t>=0</m:t>
                                </m:r>
                              </m:oMath>
                            </m:oMathPara>
                          </a14:m>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1211580">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Possion</a:t>
                          </a:r>
                          <a:r>
                            <a:rPr lang="zh-CN" sz="2400" kern="100">
                              <a:effectLst/>
                              <a:latin typeface="微软雅黑" panose="020B0503020204020204" pitchFamily="34" charset="-122"/>
                              <a:ea typeface="微软雅黑" panose="020B0503020204020204" pitchFamily="34" charset="-122"/>
                            </a:rPr>
                            <a:t>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sz="2400" i="1" kern="100">
                                        <a:effectLst/>
                                        <a:latin typeface="Cambria Math" panose="02040503050406030204" pitchFamily="18" charset="0"/>
                                      </a:rPr>
                                    </m:ctrlPr>
                                  </m:fPr>
                                  <m:num>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𝑥</m:t>
                                        </m:r>
                                      </m:e>
                                      <m:sup>
                                        <m:r>
                                          <a:rPr lang="en-US" sz="2400" kern="100">
                                            <a:effectLst/>
                                            <a:latin typeface="Cambria Math" panose="02040503050406030204" pitchFamily="18" charset="0"/>
                                          </a:rPr>
                                          <m:t>2</m:t>
                                        </m:r>
                                      </m:sup>
                                    </m:sSup>
                                  </m:den>
                                </m:f>
                                <m:r>
                                  <a:rPr lang="en-US" sz="2400" kern="100">
                                    <a:effectLst/>
                                    <a:latin typeface="Cambria Math" panose="02040503050406030204" pitchFamily="18" charset="0"/>
                                  </a:rPr>
                                  <m:t>+</m:t>
                                </m:r>
                                <m:f>
                                  <m:fPr>
                                    <m:ctrlPr>
                                      <a:rPr lang="zh-CN" sz="2400" i="1" kern="100">
                                        <a:effectLst/>
                                        <a:latin typeface="Cambria Math" panose="02040503050406030204" pitchFamily="18" charset="0"/>
                                      </a:rPr>
                                    </m:ctrlPr>
                                  </m:fPr>
                                  <m:num>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𝑦</m:t>
                                        </m:r>
                                      </m:e>
                                      <m:sup>
                                        <m:r>
                                          <a:rPr lang="en-US" sz="2400" kern="100">
                                            <a:effectLst/>
                                            <a:latin typeface="Cambria Math" panose="02040503050406030204" pitchFamily="18" charset="0"/>
                                          </a:rPr>
                                          <m:t>2</m:t>
                                        </m:r>
                                      </m:sup>
                                    </m:sSup>
                                  </m:den>
                                </m:f>
                                <m:r>
                                  <a:rPr lang="en-US" sz="2400" kern="100">
                                    <a:effectLst/>
                                    <a:latin typeface="Cambria Math" panose="02040503050406030204" pitchFamily="18" charset="0"/>
                                  </a:rPr>
                                  <m:t>=</m:t>
                                </m:r>
                                <m:r>
                                  <a:rPr lang="en-US" sz="2400" kern="100">
                                    <a:effectLst/>
                                    <a:latin typeface="Cambria Math" panose="02040503050406030204" pitchFamily="18" charset="0"/>
                                  </a:rPr>
                                  <m:t>𝑓</m:t>
                                </m:r>
                                <m:r>
                                  <a:rPr lang="en-US" sz="2400" kern="100">
                                    <a:effectLst/>
                                    <a:latin typeface="Cambria Math" panose="02040503050406030204" pitchFamily="18" charset="0"/>
                                  </a:rPr>
                                  <m:t>(</m:t>
                                </m:r>
                                <m:r>
                                  <a:rPr lang="en-US" sz="2400" kern="100">
                                    <a:effectLst/>
                                    <a:latin typeface="Cambria Math" panose="02040503050406030204" pitchFamily="18" charset="0"/>
                                  </a:rPr>
                                  <m:t>𝑥</m:t>
                                </m:r>
                                <m:r>
                                  <a:rPr lang="en-US" sz="2400" kern="100">
                                    <a:effectLst/>
                                    <a:latin typeface="Cambria Math" panose="02040503050406030204" pitchFamily="18" charset="0"/>
                                  </a:rPr>
                                  <m:t>,</m:t>
                                </m:r>
                                <m:r>
                                  <a:rPr lang="en-US" sz="2400" kern="100">
                                    <a:effectLst/>
                                    <a:latin typeface="Cambria Math" panose="02040503050406030204" pitchFamily="18" charset="0"/>
                                  </a:rPr>
                                  <m:t>𝑦</m:t>
                                </m:r>
                                <m:r>
                                  <a:rPr lang="en-US" sz="2400" kern="100">
                                    <a:effectLst/>
                                    <a:latin typeface="Cambria Math" panose="02040503050406030204" pitchFamily="18" charset="0"/>
                                  </a:rPr>
                                  <m:t>)</m:t>
                                </m:r>
                              </m:oMath>
                            </m:oMathPara>
                          </a14:m>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1211580">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热传导方程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sz="2400" i="1" kern="100">
                                        <a:effectLst/>
                                        <a:latin typeface="Cambria Math" panose="02040503050406030204" pitchFamily="18" charset="0"/>
                                      </a:rPr>
                                    </m:ctrlPr>
                                  </m:fPr>
                                  <m:num>
                                    <m:r>
                                      <a:rPr lang="en-US" sz="2400" kern="100">
                                        <a:effectLst/>
                                        <a:latin typeface="Cambria Math" panose="02040503050406030204" pitchFamily="18" charset="0"/>
                                      </a:rPr>
                                      <m:t>𝜕</m:t>
                                    </m:r>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r>
                                      <a:rPr lang="en-US" sz="2400" kern="100">
                                        <a:effectLst/>
                                        <a:latin typeface="Cambria Math" panose="02040503050406030204" pitchFamily="18" charset="0"/>
                                      </a:rPr>
                                      <m:t>𝑡</m:t>
                                    </m:r>
                                  </m:den>
                                </m:f>
                                <m:r>
                                  <a:rPr lang="en-US" sz="2400" kern="100">
                                    <a:effectLst/>
                                    <a:latin typeface="Cambria Math" panose="02040503050406030204" pitchFamily="18" charset="0"/>
                                  </a:rPr>
                                  <m:t>=</m:t>
                                </m:r>
                                <m:f>
                                  <m:fPr>
                                    <m:ctrlPr>
                                      <a:rPr lang="zh-CN" sz="2400" i="1" kern="100">
                                        <a:effectLst/>
                                        <a:latin typeface="Cambria Math" panose="02040503050406030204" pitchFamily="18" charset="0"/>
                                      </a:rPr>
                                    </m:ctrlPr>
                                  </m:fPr>
                                  <m:num>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𝑥</m:t>
                                        </m:r>
                                      </m:e>
                                      <m:sup>
                                        <m:r>
                                          <a:rPr lang="en-US" sz="2400" kern="100">
                                            <a:effectLst/>
                                            <a:latin typeface="Cambria Math" panose="02040503050406030204" pitchFamily="18" charset="0"/>
                                          </a:rPr>
                                          <m:t>2</m:t>
                                        </m:r>
                                      </m:sup>
                                    </m:sSup>
                                  </m:den>
                                </m:f>
                                <m:r>
                                  <a:rPr lang="en-US" sz="2400" kern="100">
                                    <a:effectLst/>
                                    <a:latin typeface="Cambria Math" panose="02040503050406030204" pitchFamily="18" charset="0"/>
                                  </a:rPr>
                                  <m:t>+</m:t>
                                </m:r>
                                <m:f>
                                  <m:fPr>
                                    <m:ctrlPr>
                                      <a:rPr lang="zh-CN" sz="2400" i="1" kern="100">
                                        <a:effectLst/>
                                        <a:latin typeface="Cambria Math" panose="02040503050406030204" pitchFamily="18" charset="0"/>
                                      </a:rPr>
                                    </m:ctrlPr>
                                  </m:fPr>
                                  <m:num>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𝑦</m:t>
                                        </m:r>
                                      </m:e>
                                      <m:sup>
                                        <m:r>
                                          <a:rPr lang="en-US" sz="2400" kern="100">
                                            <a:effectLst/>
                                            <a:latin typeface="Cambria Math" panose="02040503050406030204" pitchFamily="18" charset="0"/>
                                          </a:rPr>
                                          <m:t>2</m:t>
                                        </m:r>
                                      </m:sup>
                                    </m:sSup>
                                  </m:den>
                                </m:f>
                              </m:oMath>
                            </m:oMathPara>
                          </a14:m>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1211580">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波动方程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sz="2400" i="1" kern="100">
                                        <a:effectLst/>
                                        <a:latin typeface="Cambria Math" panose="02040503050406030204" pitchFamily="18" charset="0"/>
                                      </a:rPr>
                                    </m:ctrlPr>
                                  </m:fPr>
                                  <m:num>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𝑡</m:t>
                                        </m:r>
                                      </m:e>
                                      <m:sup>
                                        <m:r>
                                          <a:rPr lang="en-US" sz="2400" kern="100">
                                            <a:effectLst/>
                                            <a:latin typeface="Cambria Math" panose="02040503050406030204" pitchFamily="18" charset="0"/>
                                          </a:rPr>
                                          <m:t>2</m:t>
                                        </m:r>
                                      </m:sup>
                                    </m:sSup>
                                  </m:den>
                                </m:f>
                                <m:r>
                                  <a:rPr lang="en-US" sz="2400" kern="100">
                                    <a:effectLst/>
                                    <a:latin typeface="Cambria Math" panose="02040503050406030204" pitchFamily="18" charset="0"/>
                                  </a:rPr>
                                  <m:t>=</m:t>
                                </m:r>
                                <m:f>
                                  <m:fPr>
                                    <m:ctrlPr>
                                      <a:rPr lang="zh-CN" sz="2400" i="1" kern="100">
                                        <a:effectLst/>
                                        <a:latin typeface="Cambria Math" panose="02040503050406030204" pitchFamily="18" charset="0"/>
                                      </a:rPr>
                                    </m:ctrlPr>
                                  </m:fPr>
                                  <m:num>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𝑥</m:t>
                                        </m:r>
                                      </m:e>
                                      <m:sup>
                                        <m:r>
                                          <a:rPr lang="en-US" sz="2400" kern="100">
                                            <a:effectLst/>
                                            <a:latin typeface="Cambria Math" panose="02040503050406030204" pitchFamily="18" charset="0"/>
                                          </a:rPr>
                                          <m:t>2</m:t>
                                        </m:r>
                                      </m:sup>
                                    </m:sSup>
                                  </m:den>
                                </m:f>
                                <m:r>
                                  <a:rPr lang="en-US" sz="2400" kern="100">
                                    <a:effectLst/>
                                    <a:latin typeface="Cambria Math" panose="02040503050406030204" pitchFamily="18" charset="0"/>
                                  </a:rPr>
                                  <m:t>+</m:t>
                                </m:r>
                                <m:f>
                                  <m:fPr>
                                    <m:ctrlPr>
                                      <a:rPr lang="zh-CN" sz="2400" i="1" kern="100">
                                        <a:effectLst/>
                                        <a:latin typeface="Cambria Math" panose="02040503050406030204" pitchFamily="18" charset="0"/>
                                      </a:rPr>
                                    </m:ctrlPr>
                                  </m:fPr>
                                  <m:num>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𝑢</m:t>
                                    </m:r>
                                  </m:num>
                                  <m:den>
                                    <m:r>
                                      <a:rPr lang="en-US" sz="2400" kern="100">
                                        <a:effectLst/>
                                        <a:latin typeface="Cambria Math" panose="02040503050406030204" pitchFamily="18" charset="0"/>
                                      </a:rPr>
                                      <m:t>𝜕</m:t>
                                    </m:r>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𝑦</m:t>
                                        </m:r>
                                      </m:e>
                                      <m:sup>
                                        <m:r>
                                          <a:rPr lang="en-US" sz="2400" kern="100">
                                            <a:effectLst/>
                                            <a:latin typeface="Cambria Math" panose="02040503050406030204" pitchFamily="18" charset="0"/>
                                          </a:rPr>
                                          <m:t>2</m:t>
                                        </m:r>
                                      </m:sup>
                                    </m:sSup>
                                  </m:den>
                                </m:f>
                              </m:oMath>
                            </m:oMathPara>
                          </a14:m>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mc:Choice>
        <mc:Fallback xmlns="">
          <p:graphicFrame>
            <p:nvGraphicFramePr>
              <p:cNvPr id="4" name="内容占位符 3"/>
              <p:cNvGraphicFramePr>
                <a:graphicFrameLocks noGrp="1"/>
              </p:cNvGraphicFramePr>
              <p:nvPr>
                <p:ph idx="1"/>
                <p:extLst>
                  <p:ext uri="{D42A27DB-BD31-4B8C-83A1-F6EECF244321}">
                    <p14:modId xmlns:p14="http://schemas.microsoft.com/office/powerpoint/2010/main" val="1200848932"/>
                  </p:ext>
                </p:extLst>
              </p:nvPr>
            </p:nvGraphicFramePr>
            <p:xfrm>
              <a:off x="1591053" y="1225296"/>
              <a:ext cx="8403338" cy="5037584"/>
            </p:xfrm>
            <a:graphic>
              <a:graphicData uri="http://schemas.openxmlformats.org/drawingml/2006/table">
                <a:tbl>
                  <a:tblPr firstRow="1" firstCol="1" bandRow="1">
                    <a:tableStyleId>{5C22544A-7EE6-4342-B048-85BDC9FD1C3A}</a:tableStyleId>
                  </a:tblPr>
                  <a:tblGrid>
                    <a:gridCol w="4201669"/>
                    <a:gridCol w="4201669"/>
                  </a:tblGrid>
                  <a:tr h="1259396">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Laplace</a:t>
                          </a:r>
                          <a:r>
                            <a:rPr lang="zh-CN" sz="2400" kern="100">
                              <a:effectLst/>
                              <a:latin typeface="微软雅黑" panose="020B0503020204020204" pitchFamily="34" charset="-122"/>
                              <a:ea typeface="微软雅黑" panose="020B0503020204020204" pitchFamily="34" charset="-122"/>
                            </a:rPr>
                            <a:t>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endParaRPr lang="zh-CN"/>
                        </a:p>
                      </a:txBody>
                      <a:tcPr marL="68580" marR="68580" marT="0" marB="0">
                        <a:blipFill rotWithShape="0">
                          <a:blip r:embed="rId2"/>
                          <a:stretch>
                            <a:fillRect l="-100145" t="-966" r="-580" b="-300483"/>
                          </a:stretch>
                        </a:blipFill>
                      </a:tcPr>
                    </a:tc>
                  </a:tr>
                  <a:tr h="1259396">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Possion</a:t>
                          </a:r>
                          <a:r>
                            <a:rPr lang="zh-CN" sz="2400" kern="100">
                              <a:effectLst/>
                              <a:latin typeface="微软雅黑" panose="020B0503020204020204" pitchFamily="34" charset="-122"/>
                              <a:ea typeface="微软雅黑" panose="020B0503020204020204" pitchFamily="34" charset="-122"/>
                            </a:rPr>
                            <a:t>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endParaRPr lang="zh-CN"/>
                        </a:p>
                      </a:txBody>
                      <a:tcPr marL="68580" marR="68580" marT="0" marB="0">
                        <a:blipFill rotWithShape="0">
                          <a:blip r:embed="rId2"/>
                          <a:stretch>
                            <a:fillRect l="-100145" t="-100966" r="-580" b="-200483"/>
                          </a:stretch>
                        </a:blipFill>
                      </a:tcPr>
                    </a:tc>
                  </a:tr>
                  <a:tr h="1259396">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热传导方程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endParaRPr lang="zh-CN"/>
                        </a:p>
                      </a:txBody>
                      <a:tcPr marL="68580" marR="68580" marT="0" marB="0">
                        <a:blipFill rotWithShape="0">
                          <a:blip r:embed="rId2"/>
                          <a:stretch>
                            <a:fillRect l="-100145" t="-201942" r="-580" b="-101456"/>
                          </a:stretch>
                        </a:blipFill>
                      </a:tcPr>
                    </a:tc>
                  </a:tr>
                  <a:tr h="1259396">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波动方程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endParaRPr lang="zh-CN"/>
                        </a:p>
                      </a:txBody>
                      <a:tcPr marL="68580" marR="68580" marT="0" marB="0">
                        <a:blipFill rotWithShape="0">
                          <a:blip r:embed="rId2"/>
                          <a:stretch>
                            <a:fillRect l="-100145" t="-300483" r="-580" b="-966"/>
                          </a:stretch>
                        </a:blipFill>
                      </a:tcPr>
                    </a:tc>
                  </a:tr>
                </a:tbl>
              </a:graphicData>
            </a:graphic>
          </p:graphicFrame>
        </mc:Fallback>
      </mc:AlternateContent>
    </p:spTree>
    <p:extLst>
      <p:ext uri="{BB962C8B-B14F-4D97-AF65-F5344CB8AC3E}">
        <p14:creationId xmlns:p14="http://schemas.microsoft.com/office/powerpoint/2010/main" val="2127808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二阶偏微分方程的分类</a:t>
            </a:r>
            <a:endParaRPr lang="zh-CN" altLang="en-US"/>
          </a:p>
        </p:txBody>
      </p:sp>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extLst>
                  <p:ext uri="{D42A27DB-BD31-4B8C-83A1-F6EECF244321}">
                    <p14:modId xmlns:p14="http://schemas.microsoft.com/office/powerpoint/2010/main" val="3667091112"/>
                  </p:ext>
                </p:extLst>
              </p:nvPr>
            </p:nvGraphicFramePr>
            <p:xfrm>
              <a:off x="914400" y="1499614"/>
              <a:ext cx="9930384" cy="3438145"/>
            </p:xfrm>
            <a:graphic>
              <a:graphicData uri="http://schemas.openxmlformats.org/drawingml/2006/table">
                <a:tbl>
                  <a:tblPr firstRow="1" firstCol="1" bandRow="1">
                    <a:tableStyleId>{5C22544A-7EE6-4342-B048-85BDC9FD1C3A}</a:tableStyleId>
                  </a:tblPr>
                  <a:tblGrid>
                    <a:gridCol w="2871938"/>
                    <a:gridCol w="2270636"/>
                    <a:gridCol w="4787810"/>
                  </a:tblGrid>
                  <a:tr h="721291">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方程类型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判别式</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描述的问题</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905618">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双曲型方程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𝑏</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m:t>
                                </m:r>
                                <m:r>
                                  <a:rPr lang="en-US" sz="2400" kern="100">
                                    <a:effectLst/>
                                    <a:latin typeface="Cambria Math" panose="02040503050406030204" pitchFamily="18" charset="0"/>
                                  </a:rPr>
                                  <m:t>𝑎𝑐</m:t>
                                </m:r>
                                <m:r>
                                  <a:rPr lang="en-US" sz="2400" kern="100">
                                    <a:effectLst/>
                                    <a:latin typeface="Cambria Math" panose="02040503050406030204" pitchFamily="18" charset="0"/>
                                  </a:rPr>
                                  <m:t>&gt;0</m:t>
                                </m:r>
                              </m:oMath>
                            </m:oMathPara>
                          </a14:m>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平衡问题</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905618">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抛物型方程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𝑏</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m:t>
                                </m:r>
                                <m:r>
                                  <a:rPr lang="en-US" sz="2400" kern="100">
                                    <a:effectLst/>
                                    <a:latin typeface="Cambria Math" panose="02040503050406030204" pitchFamily="18" charset="0"/>
                                  </a:rPr>
                                  <m:t>𝑎𝑐</m:t>
                                </m:r>
                                <m:r>
                                  <a:rPr lang="en-US" sz="2400" kern="100">
                                    <a:effectLst/>
                                    <a:latin typeface="Cambria Math" panose="02040503050406030204" pitchFamily="18" charset="0"/>
                                  </a:rPr>
                                  <m:t>=0</m:t>
                                </m:r>
                              </m:oMath>
                            </m:oMathPara>
                          </a14:m>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与耗散相关的问题</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905618">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椭圆型方程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CN" sz="2400" i="1" kern="100">
                                        <a:effectLst/>
                                        <a:latin typeface="Cambria Math" panose="02040503050406030204" pitchFamily="18" charset="0"/>
                                      </a:rPr>
                                    </m:ctrlPr>
                                  </m:sSupPr>
                                  <m:e>
                                    <m:r>
                                      <a:rPr lang="en-US" sz="2400" kern="100">
                                        <a:effectLst/>
                                        <a:latin typeface="Cambria Math" panose="02040503050406030204" pitchFamily="18" charset="0"/>
                                      </a:rPr>
                                      <m:t>𝑏</m:t>
                                    </m:r>
                                  </m:e>
                                  <m:sup>
                                    <m:r>
                                      <a:rPr lang="en-US" sz="2400" kern="100">
                                        <a:effectLst/>
                                        <a:latin typeface="Cambria Math" panose="02040503050406030204" pitchFamily="18" charset="0"/>
                                      </a:rPr>
                                      <m:t>2</m:t>
                                    </m:r>
                                  </m:sup>
                                </m:sSup>
                                <m:r>
                                  <a:rPr lang="en-US" sz="2400" kern="100">
                                    <a:effectLst/>
                                    <a:latin typeface="Cambria Math" panose="02040503050406030204" pitchFamily="18" charset="0"/>
                                  </a:rPr>
                                  <m:t>−</m:t>
                                </m:r>
                                <m:r>
                                  <a:rPr lang="en-US" sz="2400" kern="100">
                                    <a:effectLst/>
                                    <a:latin typeface="Cambria Math" panose="02040503050406030204" pitchFamily="18" charset="0"/>
                                  </a:rPr>
                                  <m:t>𝑎𝑐</m:t>
                                </m:r>
                                <m:r>
                                  <a:rPr lang="en-US" sz="2400" kern="100">
                                    <a:effectLst/>
                                    <a:latin typeface="Cambria Math" panose="02040503050406030204" pitchFamily="18" charset="0"/>
                                  </a:rPr>
                                  <m:t>&lt;0</m:t>
                                </m:r>
                              </m:oMath>
                            </m:oMathPara>
                          </a14:m>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与耗散无关的问题</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mc:Choice>
        <mc:Fallback xmlns="">
          <p:graphicFrame>
            <p:nvGraphicFramePr>
              <p:cNvPr id="4" name="内容占位符 3"/>
              <p:cNvGraphicFramePr>
                <a:graphicFrameLocks noGrp="1"/>
              </p:cNvGraphicFramePr>
              <p:nvPr>
                <p:ph idx="1"/>
                <p:extLst>
                  <p:ext uri="{D42A27DB-BD31-4B8C-83A1-F6EECF244321}">
                    <p14:modId xmlns:p14="http://schemas.microsoft.com/office/powerpoint/2010/main" val="3667091112"/>
                  </p:ext>
                </p:extLst>
              </p:nvPr>
            </p:nvGraphicFramePr>
            <p:xfrm>
              <a:off x="914400" y="1499614"/>
              <a:ext cx="9930384" cy="3438145"/>
            </p:xfrm>
            <a:graphic>
              <a:graphicData uri="http://schemas.openxmlformats.org/drawingml/2006/table">
                <a:tbl>
                  <a:tblPr firstRow="1" firstCol="1" bandRow="1">
                    <a:tableStyleId>{5C22544A-7EE6-4342-B048-85BDC9FD1C3A}</a:tableStyleId>
                  </a:tblPr>
                  <a:tblGrid>
                    <a:gridCol w="2871938"/>
                    <a:gridCol w="2270636"/>
                    <a:gridCol w="4787810"/>
                  </a:tblGrid>
                  <a:tr h="721291">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方程类型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判别式</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描述的问题</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905618">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双曲型方程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126810" t="-81081" r="-211796" b="-203378"/>
                          </a:stretch>
                        </a:blipFill>
                      </a:tcP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平衡问题</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905618">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抛物型方程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126810" t="-179866" r="-211796" b="-102013"/>
                          </a:stretch>
                        </a:blipFill>
                      </a:tcP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与耗散相关的问题</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905618">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椭圆型方程</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126810" t="-279866" r="-211796" b="-2013"/>
                          </a:stretch>
                        </a:blipFill>
                      </a:tcPr>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与耗散无关的问题</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mc:Fallback>
      </mc:AlternateContent>
    </p:spTree>
    <p:extLst>
      <p:ext uri="{BB962C8B-B14F-4D97-AF65-F5344CB8AC3E}">
        <p14:creationId xmlns:p14="http://schemas.microsoft.com/office/powerpoint/2010/main" val="2624433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典型物理现象的微分方程</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a:t>经过人们的总结发现，科学计算中涉及到的二阶偏微分方程（含两个自变量）可以表述为一个统一的形式，如下</a:t>
                </a:r>
                <a:r>
                  <a:rPr lang="zh-CN" altLang="zh-CN" smtClean="0"/>
                  <a:t>：</a:t>
                </a:r>
                <a:endParaRPr lang="en-US" altLang="zh-CN" smtClean="0"/>
              </a:p>
              <a:p>
                <a:endParaRPr lang="zh-CN" altLang="zh-CN"/>
              </a:p>
              <a:p>
                <a14:m>
                  <m:oMath xmlns:m="http://schemas.openxmlformats.org/officeDocument/2006/math">
                    <m:r>
                      <a:rPr lang="en-US" altLang="zh-CN" i="1">
                        <a:latin typeface="Cambria Math" panose="02040503050406030204" pitchFamily="18" charset="0"/>
                      </a:rPr>
                      <m:t>𝑎</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+2</m:t>
                    </m:r>
                    <m:r>
                      <a:rPr lang="en-US" altLang="zh-CN" i="1">
                        <a:latin typeface="Cambria Math" panose="02040503050406030204" pitchFamily="18" charset="0"/>
                      </a:rPr>
                      <m:t>𝑏</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𝑐</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r>
                      <a:rPr lang="en-US" altLang="zh-CN" i="1">
                        <a:latin typeface="Cambria Math" panose="02040503050406030204" pitchFamily="18" charset="0"/>
                      </a:rPr>
                      <m:t>𝑑</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𝑒</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𝑓𝑢</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=0</m:t>
                    </m:r>
                  </m:oMath>
                </a14:m>
                <a:endParaRPr lang="en-US" altLang="zh-CN" smtClean="0"/>
              </a:p>
              <a:p>
                <a:endParaRPr lang="zh-CN" altLang="zh-CN"/>
              </a:p>
              <a:p>
                <a:r>
                  <a:rPr lang="zh-CN" altLang="zh-CN"/>
                  <a:t>当</a:t>
                </a:r>
                <a14:m>
                  <m:oMath xmlns:m="http://schemas.openxmlformats.org/officeDocument/2006/math">
                    <m:r>
                      <a:rPr lang="en-US" altLang="zh-CN" i="1">
                        <a:latin typeface="Cambria Math" panose="02040503050406030204" pitchFamily="18" charset="0"/>
                      </a:rPr>
                      <m:t>𝑎</m:t>
                    </m:r>
                  </m:oMath>
                </a14:m>
                <a:r>
                  <a:rPr lang="zh-CN" altLang="zh-CN"/>
                  <a:t>、</a:t>
                </a:r>
                <a14:m>
                  <m:oMath xmlns:m="http://schemas.openxmlformats.org/officeDocument/2006/math">
                    <m:r>
                      <a:rPr lang="en-US" altLang="zh-CN" i="1">
                        <a:latin typeface="Cambria Math" panose="02040503050406030204" pitchFamily="18" charset="0"/>
                      </a:rPr>
                      <m:t>𝑏</m:t>
                    </m:r>
                  </m:oMath>
                </a14:m>
                <a:r>
                  <a:rPr lang="zh-CN" altLang="zh-CN"/>
                  <a:t>、</a:t>
                </a:r>
                <a14:m>
                  <m:oMath xmlns:m="http://schemas.openxmlformats.org/officeDocument/2006/math">
                    <m:r>
                      <a:rPr lang="en-US" altLang="zh-CN" i="1">
                        <a:latin typeface="Cambria Math" panose="02040503050406030204" pitchFamily="18" charset="0"/>
                      </a:rPr>
                      <m:t>𝑐</m:t>
                    </m:r>
                  </m:oMath>
                </a14:m>
                <a:r>
                  <a:rPr lang="zh-CN" altLang="zh-CN"/>
                  <a:t>是常数，或者只是</a:t>
                </a:r>
                <a14:m>
                  <m:oMath xmlns:m="http://schemas.openxmlformats.org/officeDocument/2006/math">
                    <m:r>
                      <a:rPr lang="en-US" altLang="zh-CN" i="1">
                        <a:latin typeface="Cambria Math" panose="02040503050406030204" pitchFamily="18" charset="0"/>
                      </a:rPr>
                      <m:t>𝑥</m:t>
                    </m:r>
                  </m:oMath>
                </a14:m>
                <a:r>
                  <a:rPr lang="zh-CN" altLang="zh-CN"/>
                  <a:t>和</a:t>
                </a:r>
                <a14:m>
                  <m:oMath xmlns:m="http://schemas.openxmlformats.org/officeDocument/2006/math">
                    <m:r>
                      <a:rPr lang="en-US" altLang="zh-CN" i="1">
                        <a:latin typeface="Cambria Math" panose="02040503050406030204" pitchFamily="18" charset="0"/>
                      </a:rPr>
                      <m:t>𝑦</m:t>
                    </m:r>
                  </m:oMath>
                </a14:m>
                <a:r>
                  <a:rPr lang="zh-CN" altLang="zh-CN"/>
                  <a:t>的函数时，方程为线性；当</a:t>
                </a:r>
                <a14:m>
                  <m:oMath xmlns:m="http://schemas.openxmlformats.org/officeDocument/2006/math">
                    <m:r>
                      <a:rPr lang="en-US" altLang="zh-CN" i="1">
                        <a:latin typeface="Cambria Math" panose="02040503050406030204" pitchFamily="18" charset="0"/>
                      </a:rPr>
                      <m:t>𝑎</m:t>
                    </m:r>
                  </m:oMath>
                </a14:m>
                <a:r>
                  <a:rPr lang="zh-CN" altLang="zh-CN"/>
                  <a:t>、</a:t>
                </a:r>
                <a14:m>
                  <m:oMath xmlns:m="http://schemas.openxmlformats.org/officeDocument/2006/math">
                    <m:r>
                      <a:rPr lang="en-US" altLang="zh-CN" i="1">
                        <a:latin typeface="Cambria Math" panose="02040503050406030204" pitchFamily="18" charset="0"/>
                      </a:rPr>
                      <m:t>𝑏</m:t>
                    </m:r>
                  </m:oMath>
                </a14:m>
                <a:r>
                  <a:rPr lang="zh-CN" altLang="zh-CN"/>
                  <a:t>、</a:t>
                </a:r>
                <a14:m>
                  <m:oMath xmlns:m="http://schemas.openxmlformats.org/officeDocument/2006/math">
                    <m:r>
                      <a:rPr lang="en-US" altLang="zh-CN" i="1">
                        <a:latin typeface="Cambria Math" panose="02040503050406030204" pitchFamily="18" charset="0"/>
                      </a:rPr>
                      <m:t>𝑐</m:t>
                    </m:r>
                  </m:oMath>
                </a14:m>
                <a:r>
                  <a:rPr lang="zh-CN" altLang="zh-CN"/>
                  <a:t>是</a:t>
                </a:r>
                <a14:m>
                  <m:oMath xmlns:m="http://schemas.openxmlformats.org/officeDocument/2006/math">
                    <m:r>
                      <a:rPr lang="en-US" altLang="zh-CN" i="1">
                        <a:latin typeface="Cambria Math" panose="02040503050406030204" pitchFamily="18" charset="0"/>
                      </a:rPr>
                      <m:t>𝑥</m:t>
                    </m:r>
                  </m:oMath>
                </a14:m>
                <a:r>
                  <a:rPr lang="zh-CN" altLang="zh-CN"/>
                  <a:t>、</a:t>
                </a:r>
                <a14:m>
                  <m:oMath xmlns:m="http://schemas.openxmlformats.org/officeDocument/2006/math">
                    <m:r>
                      <a:rPr lang="en-US" altLang="zh-CN" i="1">
                        <a:latin typeface="Cambria Math" panose="02040503050406030204" pitchFamily="18" charset="0"/>
                      </a:rPr>
                      <m:t>𝑦</m:t>
                    </m:r>
                  </m:oMath>
                </a14:m>
                <a:r>
                  <a:rPr lang="zh-CN" altLang="zh-CN"/>
                  <a:t>、</a:t>
                </a:r>
                <a14:m>
                  <m:oMath xmlns:m="http://schemas.openxmlformats.org/officeDocument/2006/math">
                    <m:r>
                      <a:rPr lang="en-US" altLang="zh-CN" i="1">
                        <a:latin typeface="Cambria Math" panose="02040503050406030204" pitchFamily="18" charset="0"/>
                      </a:rPr>
                      <m:t>𝑢</m:t>
                    </m:r>
                  </m:oMath>
                </a14:m>
                <a:r>
                  <a:rPr lang="zh-CN" altLang="zh-CN"/>
                  <a:t>、</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𝑥</m:t>
                        </m:r>
                      </m:den>
                    </m:f>
                  </m:oMath>
                </a14:m>
                <a:r>
                  <a:rPr lang="zh-CN" altLang="zh-CN"/>
                  <a:t>、</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𝑦</m:t>
                        </m:r>
                      </m:den>
                    </m:f>
                  </m:oMath>
                </a14:m>
                <a:r>
                  <a:rPr lang="zh-CN" altLang="zh-CN"/>
                  <a:t>的函数时，方程为拟线性；除此之外，均为非线性方程。</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140" t="-1509" r="-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73867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计算网格分类简述</a:t>
            </a:r>
            <a:endParaRPr lang="zh-CN" altLang="en-US"/>
          </a:p>
        </p:txBody>
      </p:sp>
      <p:sp>
        <p:nvSpPr>
          <p:cNvPr id="3" name="内容占位符 2"/>
          <p:cNvSpPr>
            <a:spLocks noGrp="1"/>
          </p:cNvSpPr>
          <p:nvPr>
            <p:ph idx="1"/>
          </p:nvPr>
        </p:nvSpPr>
        <p:spPr>
          <a:xfrm>
            <a:off x="411480" y="914401"/>
            <a:ext cx="11521440" cy="1170431"/>
          </a:xfrm>
        </p:spPr>
        <p:txBody>
          <a:bodyPr>
            <a:normAutofit/>
          </a:bodyPr>
          <a:lstStyle/>
          <a:p>
            <a:r>
              <a:rPr lang="zh-CN" altLang="en-US" sz="2400" smtClean="0"/>
              <a:t>网格（</a:t>
            </a:r>
            <a:r>
              <a:rPr lang="en-US" altLang="zh-CN" sz="2400" smtClean="0"/>
              <a:t>Mesh</a:t>
            </a:r>
            <a:r>
              <a:rPr lang="zh-CN" altLang="en-US" sz="2400" smtClean="0"/>
              <a:t>， </a:t>
            </a:r>
            <a:r>
              <a:rPr lang="en-US" altLang="zh-CN" sz="2400" smtClean="0"/>
              <a:t>Computational domain</a:t>
            </a:r>
            <a:r>
              <a:rPr lang="zh-CN" altLang="en-US" sz="2400" smtClean="0"/>
              <a:t>）是科学计算中空间离散的重要手段，其目的在于将连续的空间划分为紧密相连、互不重叠的离散单元体，常用的计算网格如下：</a:t>
            </a:r>
            <a:endParaRPr lang="zh-CN" altLang="en-US" sz="24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121" y="1599150"/>
            <a:ext cx="4085844" cy="263945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415" y="1599150"/>
            <a:ext cx="2673055" cy="255930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879" y="4238605"/>
            <a:ext cx="10058400" cy="2872500"/>
          </a:xfrm>
          <a:prstGeom prst="rect">
            <a:avLst/>
          </a:prstGeom>
        </p:spPr>
      </p:pic>
    </p:spTree>
    <p:extLst>
      <p:ext uri="{BB962C8B-B14F-4D97-AF65-F5344CB8AC3E}">
        <p14:creationId xmlns:p14="http://schemas.microsoft.com/office/powerpoint/2010/main" val="3187547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计算网格分类简述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85" y="1030310"/>
            <a:ext cx="5238750" cy="4000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869" y="1030310"/>
            <a:ext cx="6250781" cy="4000500"/>
          </a:xfrm>
          <a:prstGeom prst="rect">
            <a:avLst/>
          </a:prstGeom>
        </p:spPr>
      </p:pic>
      <p:sp>
        <p:nvSpPr>
          <p:cNvPr id="6" name="矩形 5"/>
          <p:cNvSpPr/>
          <p:nvPr/>
        </p:nvSpPr>
        <p:spPr>
          <a:xfrm>
            <a:off x="1876401" y="5479026"/>
            <a:ext cx="8823249" cy="923330"/>
          </a:xfrm>
          <a:prstGeom prst="rect">
            <a:avLst/>
          </a:prstGeom>
          <a:noFill/>
        </p:spPr>
        <p:txBody>
          <a:bodyPr wrap="none" lIns="91440" tIns="45720" rIns="91440" bIns="45720">
            <a:spAutoFit/>
          </a:bodyPr>
          <a:lstStyle/>
          <a:p>
            <a:pPr algn="ctr"/>
            <a:r>
              <a:rPr lang="zh-CN" altLang="en-US" sz="5400" b="1" cap="none" spc="0" smtClean="0">
                <a:ln w="22225">
                  <a:solidFill>
                    <a:schemeClr val="accent2"/>
                  </a:solidFill>
                  <a:prstDash val="solid"/>
                </a:ln>
                <a:solidFill>
                  <a:schemeClr val="accent2">
                    <a:lumMod val="40000"/>
                    <a:lumOff val="60000"/>
                  </a:schemeClr>
                </a:solidFill>
                <a:effectLst/>
              </a:rPr>
              <a:t>人工生成</a:t>
            </a:r>
            <a:r>
              <a:rPr lang="en-US" altLang="zh-CN" sz="5400" b="1" cap="none" spc="0" smtClean="0">
                <a:ln w="22225">
                  <a:solidFill>
                    <a:schemeClr val="accent2"/>
                  </a:solidFill>
                  <a:prstDash val="solid"/>
                </a:ln>
                <a:solidFill>
                  <a:schemeClr val="accent2">
                    <a:lumMod val="40000"/>
                    <a:lumOff val="60000"/>
                  </a:schemeClr>
                </a:solidFill>
                <a:effectLst/>
              </a:rPr>
              <a:t>-》</a:t>
            </a:r>
            <a:r>
              <a:rPr lang="zh-CN" altLang="en-US" sz="5400" b="1" cap="none" spc="0" smtClean="0">
                <a:ln w="22225">
                  <a:solidFill>
                    <a:schemeClr val="accent2"/>
                  </a:solidFill>
                  <a:prstDash val="solid"/>
                </a:ln>
                <a:solidFill>
                  <a:schemeClr val="accent2">
                    <a:lumMod val="40000"/>
                    <a:lumOff val="60000"/>
                  </a:schemeClr>
                </a:solidFill>
                <a:effectLst/>
              </a:rPr>
              <a:t>计算机自动生成</a:t>
            </a:r>
            <a:endParaRPr lang="zh-CN" altLang="en-US" sz="5400"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982570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常见生成网格的方式</a:t>
            </a: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975" y="1030310"/>
            <a:ext cx="4667250" cy="242887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 y="392242"/>
            <a:ext cx="5276087" cy="394827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36" y="1720125"/>
            <a:ext cx="5757291" cy="505802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495" y="3529909"/>
            <a:ext cx="5856730" cy="3298893"/>
          </a:xfrm>
          <a:prstGeom prst="rect">
            <a:avLst/>
          </a:prstGeom>
        </p:spPr>
      </p:pic>
    </p:spTree>
    <p:extLst>
      <p:ext uri="{BB962C8B-B14F-4D97-AF65-F5344CB8AC3E}">
        <p14:creationId xmlns:p14="http://schemas.microsoft.com/office/powerpoint/2010/main" val="15122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微分与物理方程</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mtClean="0"/>
                  <a:t>速度：</a:t>
                </a:r>
                <a:r>
                  <a:rPr lang="zh-CN" altLang="zh-CN"/>
                  <a:t>用于描述物体运动的快慢，在数值上等于单位时间内通过的路程，其数学表达式为：</a:t>
                </a:r>
              </a:p>
              <a:p>
                <a14:m>
                  <m:oMath xmlns:m="http://schemas.openxmlformats.org/officeDocument/2006/math">
                    <m:r>
                      <a:rPr lang="en-US" altLang="zh-CN" i="1">
                        <a:latin typeface="Cambria Math" panose="02040503050406030204" pitchFamily="18" charset="0"/>
                      </a:rPr>
                      <m:t>𝑣</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𝑆</m:t>
                        </m:r>
                      </m:num>
                      <m:den>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den>
                    </m:f>
                  </m:oMath>
                </a14:m>
                <a:endParaRPr lang="en-US" altLang="zh-CN" smtClean="0"/>
              </a:p>
              <a:p>
                <a:endParaRPr lang="en-US" altLang="zh-CN"/>
              </a:p>
              <a:p>
                <a:endParaRPr lang="en-US" altLang="zh-CN" smtClean="0"/>
              </a:p>
              <a:p>
                <a:endParaRPr lang="en-US" altLang="zh-CN"/>
              </a:p>
              <a:p>
                <a:r>
                  <a:rPr lang="zh-CN" altLang="zh-CN"/>
                  <a:t>在这种场景中，</a:t>
                </a:r>
                <a14:m>
                  <m:oMath xmlns:m="http://schemas.openxmlformats.org/officeDocument/2006/math">
                    <m:r>
                      <a:rPr lang="en-US" altLang="zh-CN" i="1">
                        <a:latin typeface="Cambria Math" panose="02040503050406030204" pitchFamily="18" charset="0"/>
                      </a:rPr>
                      <m:t>𝑣</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𝑆</m:t>
                        </m:r>
                      </m:num>
                      <m:den>
                        <m:r>
                          <a:rPr lang="en-US" altLang="zh-CN" i="1">
                            <a:latin typeface="Cambria Math" panose="02040503050406030204" pitchFamily="18" charset="0"/>
                          </a:rPr>
                          <m:t>𝑡</m:t>
                        </m:r>
                      </m:den>
                    </m:f>
                  </m:oMath>
                </a14:m>
                <a:r>
                  <a:rPr lang="zh-CN" altLang="zh-CN"/>
                  <a:t>的描述方式可以非常准确地刻画运动状态，即速度为单位时间内运动的距离。</a:t>
                </a:r>
                <a:endParaRPr lang="en-US" altLang="zh-CN" smtClean="0"/>
              </a:p>
              <a:p>
                <a:endParaRPr lang="en-US" altLang="zh-CN"/>
              </a:p>
              <a:p>
                <a:endParaRPr lang="en-US" altLang="zh-CN" smtClean="0"/>
              </a:p>
              <a:p>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6" t="-1434" r="-225"/>
                </a:stretch>
              </a:blipFill>
            </p:spPr>
            <p:txBody>
              <a:bodyPr/>
              <a:lstStyle/>
              <a:p>
                <a:r>
                  <a:rPr lang="zh-CN" altLang="en-US">
                    <a:noFill/>
                  </a:rPr>
                  <a:t> </a:t>
                </a:r>
              </a:p>
            </p:txBody>
          </p:sp>
        </mc:Fallback>
      </mc:AlternateContent>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5074376" y="1619431"/>
            <a:ext cx="4201734" cy="2046923"/>
          </a:xfrm>
          <a:prstGeom prst="rect">
            <a:avLst/>
          </a:prstGeom>
        </p:spPr>
      </p:pic>
    </p:spTree>
    <p:extLst>
      <p:ext uri="{BB962C8B-B14F-4D97-AF65-F5344CB8AC3E}">
        <p14:creationId xmlns:p14="http://schemas.microsoft.com/office/powerpoint/2010/main" val="2021160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常见网格生成的方式</a:t>
            </a:r>
            <a:endParaRPr lang="zh-CN" altLang="en-US"/>
          </a:p>
        </p:txBody>
      </p:sp>
      <p:sp>
        <p:nvSpPr>
          <p:cNvPr id="3" name="内容占位符 2"/>
          <p:cNvSpPr>
            <a:spLocks noGrp="1"/>
          </p:cNvSpPr>
          <p:nvPr>
            <p:ph idx="1"/>
          </p:nvPr>
        </p:nvSpPr>
        <p:spPr>
          <a:xfrm>
            <a:off x="685800" y="1114023"/>
            <a:ext cx="10820400" cy="797073"/>
          </a:xfrm>
        </p:spPr>
        <p:txBody>
          <a:bodyPr>
            <a:normAutofit/>
          </a:bodyPr>
          <a:lstStyle/>
          <a:p>
            <a:r>
              <a:rPr lang="zh-CN" altLang="en-US" sz="2400" smtClean="0"/>
              <a:t>自动生成网格及自动加密</a:t>
            </a:r>
            <a:endParaRPr lang="zh-CN" altLang="en-US" sz="24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16" y="2059686"/>
            <a:ext cx="5334000" cy="4000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293" y="2059686"/>
            <a:ext cx="6250781" cy="4000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237" y="762381"/>
            <a:ext cx="9915525" cy="5772150"/>
          </a:xfrm>
          <a:prstGeom prst="rect">
            <a:avLst/>
          </a:prstGeom>
        </p:spPr>
      </p:pic>
    </p:spTree>
    <p:extLst>
      <p:ext uri="{BB962C8B-B14F-4D97-AF65-F5344CB8AC3E}">
        <p14:creationId xmlns:p14="http://schemas.microsoft.com/office/powerpoint/2010/main" val="36851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4048" y="0"/>
            <a:ext cx="11192256" cy="835378"/>
          </a:xfrm>
        </p:spPr>
        <p:txBody>
          <a:bodyPr>
            <a:noAutofit/>
          </a:bodyPr>
          <a:lstStyle/>
          <a:p>
            <a:r>
              <a:rPr lang="zh-CN" altLang="zh-CN" sz="2400" dirty="0">
                <a:latin typeface="微软雅黑" panose="020B0503020204020204" pitchFamily="34" charset="-122"/>
                <a:ea typeface="微软雅黑" panose="020B0503020204020204" pitchFamily="34" charset="-122"/>
              </a:rPr>
              <a:t>基于可压缩</a:t>
            </a:r>
            <a:r>
              <a:rPr lang="en-US" altLang="zh-CN" sz="2400" dirty="0">
                <a:latin typeface="微软雅黑" panose="020B0503020204020204" pitchFamily="34" charset="-122"/>
                <a:ea typeface="微软雅黑" panose="020B0503020204020204" pitchFamily="34" charset="-122"/>
              </a:rPr>
              <a:t>LES</a:t>
            </a:r>
            <a:r>
              <a:rPr lang="zh-CN" altLang="zh-CN" sz="2400" dirty="0">
                <a:latin typeface="微软雅黑" panose="020B0503020204020204" pitchFamily="34" charset="-122"/>
                <a:ea typeface="微软雅黑" panose="020B0503020204020204" pitchFamily="34" charset="-122"/>
              </a:rPr>
              <a:t>方法湍动能输运过程模拟的液体燃料喷雾雾化过程</a:t>
            </a:r>
            <a:r>
              <a:rPr lang="zh-CN" altLang="zh-CN" sz="2400" dirty="0" smtClean="0">
                <a:latin typeface="微软雅黑" panose="020B0503020204020204" pitchFamily="34" charset="-122"/>
                <a:ea typeface="微软雅黑" panose="020B0503020204020204" pitchFamily="34" charset="-122"/>
              </a:rPr>
              <a:t>研究</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研究背景</a:t>
            </a: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52" y="629728"/>
            <a:ext cx="6985000" cy="48387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687" y="3020568"/>
            <a:ext cx="8123127" cy="3663696"/>
          </a:xfrm>
          <a:prstGeom prst="rect">
            <a:avLst/>
          </a:prstGeom>
        </p:spPr>
      </p:pic>
      <p:sp>
        <p:nvSpPr>
          <p:cNvPr id="5" name="矩形 4"/>
          <p:cNvSpPr/>
          <p:nvPr/>
        </p:nvSpPr>
        <p:spPr>
          <a:xfrm>
            <a:off x="7754112" y="4626864"/>
            <a:ext cx="3502152" cy="1453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472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2400" dirty="0" smtClean="0">
                <a:latin typeface="微软雅黑" panose="020B0503020204020204" pitchFamily="34" charset="-122"/>
                <a:ea typeface="微软雅黑" panose="020B0503020204020204" pitchFamily="34" charset="-122"/>
              </a:rPr>
              <a:t>基于</a:t>
            </a:r>
            <a:r>
              <a:rPr lang="zh-CN" altLang="zh-CN" sz="2400" dirty="0">
                <a:latin typeface="微软雅黑" panose="020B0503020204020204" pitchFamily="34" charset="-122"/>
                <a:ea typeface="微软雅黑" panose="020B0503020204020204" pitchFamily="34" charset="-122"/>
              </a:rPr>
              <a:t>可压缩</a:t>
            </a:r>
            <a:r>
              <a:rPr lang="en-US" altLang="zh-CN" sz="2400" dirty="0">
                <a:latin typeface="微软雅黑" panose="020B0503020204020204" pitchFamily="34" charset="-122"/>
                <a:ea typeface="微软雅黑" panose="020B0503020204020204" pitchFamily="34" charset="-122"/>
              </a:rPr>
              <a:t>LES</a:t>
            </a:r>
            <a:r>
              <a:rPr lang="zh-CN" altLang="zh-CN" sz="2400" dirty="0">
                <a:latin typeface="微软雅黑" panose="020B0503020204020204" pitchFamily="34" charset="-122"/>
                <a:ea typeface="微软雅黑" panose="020B0503020204020204" pitchFamily="34" charset="-122"/>
              </a:rPr>
              <a:t>方法湍动能输运过程模拟的液体燃料喷雾雾化过程</a:t>
            </a:r>
            <a:r>
              <a:rPr lang="zh-CN" altLang="zh-CN" sz="2400" dirty="0" smtClean="0">
                <a:latin typeface="微软雅黑" panose="020B0503020204020204" pitchFamily="34" charset="-122"/>
                <a:ea typeface="微软雅黑" panose="020B0503020204020204" pitchFamily="34" charset="-122"/>
              </a:rPr>
              <a:t>研究</a:t>
            </a:r>
            <a:endParaRPr lang="zh-CN" altLang="en-US" sz="24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0" y="780050"/>
            <a:ext cx="12192000" cy="3444478"/>
          </a:xfrm>
        </p:spPr>
        <p:txBody>
          <a:bodyPr>
            <a:noAutofit/>
          </a:bodyPr>
          <a:lstStyle/>
          <a:p>
            <a:r>
              <a:rPr lang="zh-CN" altLang="en-US" sz="2800" dirty="0">
                <a:latin typeface="微软雅黑" panose="020B0503020204020204" pitchFamily="34" charset="-122"/>
                <a:ea typeface="微软雅黑" panose="020B0503020204020204" pitchFamily="34" charset="-122"/>
              </a:rPr>
              <a:t>研究</a:t>
            </a:r>
            <a:r>
              <a:rPr lang="zh-CN" altLang="en-US" sz="2800" dirty="0" smtClean="0">
                <a:latin typeface="微软雅黑" panose="020B0503020204020204" pitchFamily="34" charset="-122"/>
                <a:ea typeface="微软雅黑" panose="020B0503020204020204" pitchFamily="34" charset="-122"/>
              </a:rPr>
              <a:t>目标</a:t>
            </a:r>
            <a:endParaRPr lang="en-US" altLang="zh-CN" sz="2800" dirty="0" smtClean="0">
              <a:latin typeface="微软雅黑" panose="020B0503020204020204" pitchFamily="34" charset="-122"/>
              <a:ea typeface="微软雅黑" panose="020B0503020204020204" pitchFamily="34" charset="-122"/>
            </a:endParaRPr>
          </a:p>
          <a:p>
            <a:pPr marL="914400" lvl="1" indent="-514350">
              <a:buFont typeface="+mj-lt"/>
              <a:buAutoNum type="arabicPeriod"/>
            </a:pPr>
            <a:r>
              <a:rPr lang="zh-CN" altLang="zh-CN" sz="2400" b="1" dirty="0">
                <a:solidFill>
                  <a:srgbClr val="FFFF00"/>
                </a:solidFill>
                <a:latin typeface="微软雅黑" panose="020B0503020204020204" pitchFamily="34" charset="-122"/>
                <a:ea typeface="微软雅黑" panose="020B0503020204020204" pitchFamily="34" charset="-122"/>
              </a:rPr>
              <a:t>针对冲压发送机中液体燃料的雾化、破碎过程模拟问题，研究湍流</a:t>
            </a:r>
            <a:r>
              <a:rPr lang="en-US" altLang="zh-CN" sz="2400" b="1" dirty="0">
                <a:solidFill>
                  <a:srgbClr val="FFFF00"/>
                </a:solidFill>
                <a:latin typeface="微软雅黑" panose="020B0503020204020204" pitchFamily="34" charset="-122"/>
                <a:ea typeface="微软雅黑" panose="020B0503020204020204" pitchFamily="34" charset="-122"/>
              </a:rPr>
              <a:t>-</a:t>
            </a:r>
            <a:r>
              <a:rPr lang="zh-CN" altLang="zh-CN" sz="2400" b="1" dirty="0">
                <a:solidFill>
                  <a:srgbClr val="FFFF00"/>
                </a:solidFill>
                <a:latin typeface="微软雅黑" panose="020B0503020204020204" pitchFamily="34" charset="-122"/>
                <a:ea typeface="微软雅黑" panose="020B0503020204020204" pitchFamily="34" charset="-122"/>
              </a:rPr>
              <a:t>液滴颗粒相互作用导致的湍动能下降机制，建立新的湍动能输运方程</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914400" lvl="1" indent="-514350">
              <a:buFont typeface="+mj-lt"/>
              <a:buAutoNum type="arabicPeriod"/>
            </a:pPr>
            <a:r>
              <a:rPr lang="zh-CN" altLang="zh-CN" sz="2400" dirty="0">
                <a:latin typeface="微软雅黑" panose="020B0503020204020204" pitchFamily="34" charset="-122"/>
                <a:ea typeface="微软雅黑" panose="020B0503020204020204" pitchFamily="34" charset="-122"/>
              </a:rPr>
              <a:t>并研究液体燃料喷射的雾化、破碎过程，以及环境参数、喷射参数对这些过程宏观指标的影响规律</a:t>
            </a:r>
            <a:r>
              <a:rPr lang="zh-CN" altLang="zh-CN" sz="2400" dirty="0" smtClean="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研究目的</a:t>
            </a:r>
            <a:endParaRPr lang="en-US" altLang="zh-CN" sz="2800" dirty="0" smtClean="0">
              <a:latin typeface="微软雅黑" panose="020B0503020204020204" pitchFamily="34" charset="-122"/>
              <a:ea typeface="微软雅黑" panose="020B0503020204020204" pitchFamily="34" charset="-122"/>
            </a:endParaRPr>
          </a:p>
          <a:p>
            <a:pPr marL="857250" lvl="1" indent="-457200">
              <a:buFont typeface="+mj-lt"/>
              <a:buAutoNum type="arabicPeriod"/>
            </a:pPr>
            <a:r>
              <a:rPr lang="zh-CN" altLang="zh-CN" sz="2400" dirty="0">
                <a:latin typeface="微软雅黑" panose="020B0503020204020204" pitchFamily="34" charset="-122"/>
                <a:ea typeface="微软雅黑" panose="020B0503020204020204" pitchFamily="34" charset="-122"/>
              </a:rPr>
              <a:t>湍流</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液滴颗粒相互作用导致的湍动能下降机制，建立新的湍动能输运方程；</a:t>
            </a:r>
          </a:p>
          <a:p>
            <a:pPr marL="857250" lvl="1" indent="-457200">
              <a:buFont typeface="+mj-lt"/>
              <a:buAutoNum type="arabicPeriod"/>
            </a:pPr>
            <a:r>
              <a:rPr lang="zh-CN" altLang="zh-CN" sz="2400" dirty="0">
                <a:latin typeface="微软雅黑" panose="020B0503020204020204" pitchFamily="34" charset="-122"/>
                <a:ea typeface="微软雅黑" panose="020B0503020204020204" pitchFamily="34" charset="-122"/>
              </a:rPr>
              <a:t>建立包含新湍动能输运方程的可压缩</a:t>
            </a:r>
            <a:r>
              <a:rPr lang="en-US" altLang="zh-CN" sz="2400" dirty="0">
                <a:latin typeface="微软雅黑" panose="020B0503020204020204" pitchFamily="34" charset="-122"/>
                <a:ea typeface="微软雅黑" panose="020B0503020204020204" pitchFamily="34" charset="-122"/>
              </a:rPr>
              <a:t>LES</a:t>
            </a:r>
            <a:r>
              <a:rPr lang="zh-CN" altLang="zh-CN" sz="2400" dirty="0">
                <a:latin typeface="微软雅黑" panose="020B0503020204020204" pitchFamily="34" charset="-122"/>
                <a:ea typeface="微软雅黑" panose="020B0503020204020204" pitchFamily="34" charset="-122"/>
              </a:rPr>
              <a:t>模型，生成两相流求解器；</a:t>
            </a:r>
          </a:p>
          <a:p>
            <a:pPr marL="857250" lvl="1" indent="-457200">
              <a:buFont typeface="+mj-lt"/>
              <a:buAutoNum type="arabicPeriod"/>
            </a:pPr>
            <a:r>
              <a:rPr lang="zh-CN" altLang="zh-CN" sz="2400" dirty="0">
                <a:latin typeface="微软雅黑" panose="020B0503020204020204" pitchFamily="34" charset="-122"/>
                <a:ea typeface="微软雅黑" panose="020B0503020204020204" pitchFamily="34" charset="-122"/>
              </a:rPr>
              <a:t>环境压力和温度、喷射压力对于雾化、破碎和颗粒直径空间分布的影响规律研究。</a:t>
            </a:r>
          </a:p>
          <a:p>
            <a:pPr marL="457200" lvl="1" indent="0">
              <a:buNone/>
            </a:pPr>
            <a:endParaRPr lang="zh-CN" altLang="en-US" sz="28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731520" y="4461386"/>
            <a:ext cx="10357104" cy="2268598"/>
            <a:chOff x="731520" y="4461386"/>
            <a:chExt cx="10357104" cy="2268598"/>
          </a:xfrm>
        </p:grpSpPr>
        <mc:AlternateContent xmlns:mc="http://schemas.openxmlformats.org/markup-compatibility/2006" xmlns:a14="http://schemas.microsoft.com/office/drawing/2010/main">
          <mc:Choice Requires="a14">
            <p:sp>
              <p:nvSpPr>
                <p:cNvPr id="4" name="矩形 3"/>
                <p:cNvSpPr/>
                <p:nvPr/>
              </p:nvSpPr>
              <p:spPr>
                <a:xfrm>
                  <a:off x="731520" y="4461386"/>
                  <a:ext cx="4626864" cy="2268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华文楷体" panose="02010600040101010101" pitchFamily="2" charset="-122"/>
                      <a:ea typeface="华文楷体" panose="02010600040101010101" pitchFamily="2" charset="-122"/>
                    </a:rPr>
                    <a:t>不可压缩流体：</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即密度不随时间发生变化的流体，数学表达：</a:t>
                  </a:r>
                  <a:endParaRPr lang="en-US" altLang="zh-CN" dirty="0" smtClean="0">
                    <a:latin typeface="华文楷体" panose="02010600040101010101" pitchFamily="2" charset="-122"/>
                    <a:ea typeface="华文楷体" panose="02010600040101010101" pitchFamily="2" charset="-122"/>
                  </a:endParaRPr>
                </a:p>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𝜕𝜌</m:t>
                            </m:r>
                          </m:num>
                          <m:den>
                            <m:r>
                              <a:rPr lang="zh-CN" altLang="en-US" i="1" smtClean="0">
                                <a:latin typeface="Cambria Math" panose="02040503050406030204" pitchFamily="18" charset="0"/>
                              </a:rPr>
                              <m:t>𝜕</m:t>
                            </m:r>
                            <m:r>
                              <m:rPr>
                                <m:sty m:val="p"/>
                              </m:rPr>
                              <a:rPr lang="en-US" altLang="zh-CN" i="1">
                                <a:latin typeface="Cambria Math" panose="02040503050406030204" pitchFamily="18" charset="0"/>
                              </a:rPr>
                              <m:t>t</m:t>
                            </m:r>
                          </m:den>
                        </m:f>
                        <m:r>
                          <a:rPr lang="en-US" altLang="zh-CN" b="0" i="1" smtClean="0">
                            <a:latin typeface="Cambria Math" panose="02040503050406030204" pitchFamily="18" charset="0"/>
                          </a:rPr>
                          <m:t>=0</m:t>
                        </m:r>
                      </m:oMath>
                    </m:oMathPara>
                  </a14:m>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一般液体为不可压缩气体，低速流动的气体也可视为不可压缩气体。</a:t>
                  </a:r>
                  <a:endParaRPr lang="zh-CN" altLang="en-US" dirty="0">
                    <a:latin typeface="华文楷体" panose="02010600040101010101" pitchFamily="2" charset="-122"/>
                    <a:ea typeface="华文楷体" panose="0201060004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31520" y="4461386"/>
                  <a:ext cx="4626864" cy="2268597"/>
                </a:xfrm>
                <a:prstGeom prst="rect">
                  <a:avLst/>
                </a:prstGeom>
                <a:blipFill rotWithShape="0">
                  <a:blip r:embed="rId3"/>
                  <a:stretch>
                    <a:fillRect l="-920" r="-36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461760" y="4461386"/>
                  <a:ext cx="4626864" cy="226859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华文楷体" panose="02010600040101010101" pitchFamily="2" charset="-122"/>
                      <a:ea typeface="华文楷体" panose="02010600040101010101" pitchFamily="2" charset="-122"/>
                    </a:rPr>
                    <a:t>可压缩流体：</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即密度随时间发生变化的流体，数学表达：</a:t>
                  </a:r>
                  <a:endParaRPr lang="en-US" altLang="zh-CN" dirty="0" smtClean="0">
                    <a:latin typeface="华文楷体" panose="02010600040101010101" pitchFamily="2" charset="-122"/>
                    <a:ea typeface="华文楷体" panose="02010600040101010101" pitchFamily="2" charset="-122"/>
                  </a:endParaRPr>
                </a:p>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𝜕𝜌</m:t>
                            </m:r>
                          </m:num>
                          <m:den>
                            <m:r>
                              <a:rPr lang="zh-CN" altLang="en-US" i="1" smtClean="0">
                                <a:latin typeface="Cambria Math" panose="02040503050406030204" pitchFamily="18" charset="0"/>
                              </a:rPr>
                              <m:t>𝜕</m:t>
                            </m:r>
                            <m:r>
                              <m:rPr>
                                <m:sty m:val="p"/>
                              </m:rPr>
                              <a:rPr lang="en-US" altLang="zh-CN" i="1">
                                <a:latin typeface="Cambria Math" panose="02040503050406030204" pitchFamily="18" charset="0"/>
                              </a:rPr>
                              <m:t>t</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smtClean="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极端</a:t>
                  </a:r>
                  <a:r>
                    <a:rPr lang="zh-CN" altLang="en-US" dirty="0" smtClean="0">
                      <a:latin typeface="华文楷体" panose="02010600040101010101" pitchFamily="2" charset="-122"/>
                      <a:ea typeface="华文楷体" panose="02010600040101010101" pitchFamily="2" charset="-122"/>
                    </a:rPr>
                    <a:t>情况下的液体、高度流动的气体。</a:t>
                  </a:r>
                  <a:endParaRPr lang="zh-CN" altLang="en-US" dirty="0">
                    <a:latin typeface="华文楷体" panose="02010600040101010101" pitchFamily="2" charset="-122"/>
                    <a:ea typeface="华文楷体" panose="02010600040101010101" pitchFamily="2"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6461760" y="4461386"/>
                  <a:ext cx="4626864" cy="2268598"/>
                </a:xfrm>
                <a:prstGeom prst="rect">
                  <a:avLst/>
                </a:prstGeom>
                <a:blipFill rotWithShape="0">
                  <a:blip r:embed="rId4"/>
                  <a:stretch>
                    <a:fillRect l="-92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6223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2400" dirty="0">
                <a:latin typeface="微软雅黑" panose="020B0503020204020204" pitchFamily="34" charset="-122"/>
                <a:ea typeface="微软雅黑" panose="020B0503020204020204" pitchFamily="34" charset="-122"/>
              </a:rPr>
              <a:t>基于可压缩</a:t>
            </a:r>
            <a:r>
              <a:rPr lang="en-US" altLang="zh-CN" sz="2400" dirty="0">
                <a:latin typeface="微软雅黑" panose="020B0503020204020204" pitchFamily="34" charset="-122"/>
                <a:ea typeface="微软雅黑" panose="020B0503020204020204" pitchFamily="34" charset="-122"/>
              </a:rPr>
              <a:t>LES</a:t>
            </a:r>
            <a:r>
              <a:rPr lang="zh-CN" altLang="zh-CN" sz="2400" dirty="0">
                <a:latin typeface="微软雅黑" panose="020B0503020204020204" pitchFamily="34" charset="-122"/>
                <a:ea typeface="微软雅黑" panose="020B0503020204020204" pitchFamily="34" charset="-122"/>
              </a:rPr>
              <a:t>方法湍动能输运过程模拟的液体燃料喷雾雾化过程研究</a:t>
            </a:r>
            <a:endParaRPr lang="zh-CN" altLang="en-US" sz="24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141412" y="948906"/>
            <a:ext cx="10694030" cy="2516670"/>
          </a:xfrm>
        </p:spPr>
        <p:txBody>
          <a:bodyPr>
            <a:normAutofit/>
          </a:bodyPr>
          <a:lstStyle/>
          <a:p>
            <a:r>
              <a:rPr lang="en-US" altLang="zh-CN" dirty="0">
                <a:latin typeface="微软雅黑" panose="020B0503020204020204" pitchFamily="34" charset="-122"/>
                <a:ea typeface="微软雅黑" panose="020B0503020204020204" pitchFamily="34" charset="-122"/>
              </a:rPr>
              <a:t>Eulerian- </a:t>
            </a:r>
            <a:r>
              <a:rPr lang="en-US" altLang="zh-CN" dirty="0" err="1">
                <a:latin typeface="微软雅黑" panose="020B0503020204020204" pitchFamily="34" charset="-122"/>
                <a:ea typeface="微软雅黑" panose="020B0503020204020204" pitchFamily="34" charset="-122"/>
              </a:rPr>
              <a:t>Lagrangian</a:t>
            </a:r>
            <a:r>
              <a:rPr lang="zh-CN" altLang="zh-CN" dirty="0" smtClean="0">
                <a:latin typeface="微软雅黑" panose="020B0503020204020204" pitchFamily="34" charset="-122"/>
                <a:ea typeface="微软雅黑" panose="020B0503020204020204" pitchFamily="34" charset="-122"/>
              </a:rPr>
              <a:t>方法</a:t>
            </a:r>
            <a:endParaRPr lang="en-US" altLang="zh-CN" dirty="0" smtClean="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Eulerian- </a:t>
            </a:r>
            <a:r>
              <a:rPr lang="en-US" altLang="zh-CN" dirty="0" err="1">
                <a:latin typeface="微软雅黑" panose="020B0503020204020204" pitchFamily="34" charset="-122"/>
                <a:ea typeface="微软雅黑" panose="020B0503020204020204" pitchFamily="34" charset="-122"/>
              </a:rPr>
              <a:t>Lagrangian</a:t>
            </a:r>
            <a:r>
              <a:rPr lang="zh-CN" altLang="zh-CN" dirty="0">
                <a:latin typeface="微软雅黑" panose="020B0503020204020204" pitchFamily="34" charset="-122"/>
                <a:ea typeface="微软雅黑" panose="020B0503020204020204" pitchFamily="34" charset="-122"/>
              </a:rPr>
              <a:t>方法将气体作为连续相，将液体颗粒作为离散的</a:t>
            </a:r>
            <a:r>
              <a:rPr lang="en-US" altLang="zh-CN" dirty="0" err="1">
                <a:latin typeface="微软雅黑" panose="020B0503020204020204" pitchFamily="34" charset="-122"/>
                <a:ea typeface="微软雅黑" panose="020B0503020204020204" pitchFamily="34" charset="-122"/>
              </a:rPr>
              <a:t>Lagrangian</a:t>
            </a:r>
            <a:r>
              <a:rPr lang="zh-CN" altLang="zh-CN" dirty="0">
                <a:latin typeface="微软雅黑" panose="020B0503020204020204" pitchFamily="34" charset="-122"/>
                <a:ea typeface="微软雅黑" panose="020B0503020204020204" pitchFamily="34" charset="-122"/>
              </a:rPr>
              <a:t>球形颗粒。气相方程采用单输运方程描述，然而液雾两相问题中，液体颗粒对于气体湍动能有直接影响，会导致气体湍动能下降，因此需要在湍动能输运方程中引入液滴对于湍动能输运的影响考虑。在</a:t>
            </a:r>
            <a:r>
              <a:rPr lang="en-US" altLang="zh-CN" dirty="0" err="1">
                <a:latin typeface="微软雅黑" panose="020B0503020204020204" pitchFamily="34" charset="-122"/>
                <a:ea typeface="微软雅黑" panose="020B0503020204020204" pitchFamily="34" charset="-122"/>
              </a:rPr>
              <a:t>Lagrangian</a:t>
            </a:r>
            <a:r>
              <a:rPr lang="zh-CN" altLang="zh-CN" dirty="0">
                <a:latin typeface="微软雅黑" panose="020B0503020204020204" pitchFamily="34" charset="-122"/>
                <a:ea typeface="微软雅黑" panose="020B0503020204020204" pitchFamily="34" charset="-122"/>
              </a:rPr>
              <a:t>方法中，</a:t>
            </a:r>
            <a:r>
              <a:rPr lang="zh-CN" altLang="zh-CN" dirty="0">
                <a:solidFill>
                  <a:srgbClr val="FFFF00"/>
                </a:solidFill>
                <a:latin typeface="微软雅黑" panose="020B0503020204020204" pitchFamily="34" charset="-122"/>
                <a:ea typeface="微软雅黑" panose="020B0503020204020204" pitchFamily="34" charset="-122"/>
              </a:rPr>
              <a:t>液相均作为单独的颗粒</a:t>
            </a:r>
            <a:r>
              <a:rPr lang="zh-CN" altLang="zh-CN" dirty="0" smtClean="0">
                <a:solidFill>
                  <a:srgbClr val="FFFF00"/>
                </a:solidFill>
                <a:latin typeface="微软雅黑" panose="020B0503020204020204" pitchFamily="34" charset="-122"/>
                <a:ea typeface="微软雅黑" panose="020B0503020204020204" pitchFamily="34" charset="-122"/>
              </a:rPr>
              <a:t>对待</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Lagrangian</a:t>
            </a:r>
            <a:r>
              <a:rPr lang="zh-CN" altLang="zh-CN" dirty="0">
                <a:latin typeface="微软雅黑" panose="020B0503020204020204" pitchFamily="34" charset="-122"/>
                <a:ea typeface="微软雅黑" panose="020B0503020204020204" pitchFamily="34" charset="-122"/>
              </a:rPr>
              <a:t>方法中，液体颗粒一般都被认为是一个标准球形，因此，对于一个液体颗粒而言，其基本的方程如下：</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886967" y="3158476"/>
                <a:ext cx="10344913" cy="3328219"/>
              </a:xfrm>
              <a:prstGeom prst="rect">
                <a:avLst/>
              </a:prstGeom>
            </p:spPr>
            <p:txBody>
              <a:bodyPr wrap="square">
                <a:spAutoFit/>
              </a:bodyPr>
              <a:lstStyle/>
              <a:p>
                <a:pPr indent="304800">
                  <a:lnSpc>
                    <a:spcPct val="150000"/>
                  </a:lnSpc>
                  <a:spcAft>
                    <a:spcPts val="0"/>
                  </a:spcAft>
                </a:pPr>
                <a14:m>
                  <m:oMath xmlns:m="http://schemas.openxmlformats.org/officeDocument/2006/math">
                    <m:f>
                      <m:f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𝑑</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sub>
                        </m:sSub>
                      </m:num>
                      <m:den>
                        <m:r>
                          <a:rPr lang="en-US" altLang="zh-CN" i="1">
                            <a:latin typeface="Cambria Math" panose="02040503050406030204" pitchFamily="18" charset="0"/>
                            <a:cs typeface="Times New Roman" panose="02020603050405020304" pitchFamily="18" charset="0"/>
                          </a:rPr>
                          <m:t>𝑑𝑡</m:t>
                        </m:r>
                      </m:den>
                    </m:f>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𝑣</m:t>
                        </m:r>
                      </m:e>
                      <m:sub>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sub>
                    </m:sSub>
                  </m:oMath>
                </a14:m>
                <a:r>
                  <a:rPr lang="en-US" altLang="zh-CN" dirty="0">
                    <a:latin typeface="Calibri" panose="020F0502020204030204" pitchFamily="34" charset="0"/>
                    <a:cs typeface="Times New Roman" panose="02020603050405020304" pitchFamily="18" charset="0"/>
                  </a:rPr>
                  <a:t>                                                   </a:t>
                </a:r>
                <a:endParaRPr lang="zh-CN" altLang="zh-CN" sz="1400" dirty="0">
                  <a:latin typeface="Calibri" panose="020F0502020204030204" pitchFamily="34" charset="0"/>
                  <a:cs typeface="Times New Roman" panose="02020603050405020304" pitchFamily="18" charset="0"/>
                </a:endParaRPr>
              </a:p>
              <a:p>
                <a:pPr indent="304800">
                  <a:lnSpc>
                    <a:spcPct val="150000"/>
                  </a:lnSpc>
                  <a:spcAft>
                    <a:spcPts val="0"/>
                  </a:spcAft>
                </a:pP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𝑑</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𝑣</m:t>
                            </m:r>
                          </m:e>
                          <m:sub>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sub>
                        </m:sSub>
                      </m:num>
                      <m:den>
                        <m:r>
                          <a:rPr lang="en-US" altLang="zh-CN" i="1">
                            <a:latin typeface="Cambria Math" panose="02040503050406030204" pitchFamily="18" charset="0"/>
                            <a:cs typeface="Times New Roman" panose="02020603050405020304" pitchFamily="18" charset="0"/>
                          </a:rPr>
                          <m:t>𝑑𝑡</m:t>
                        </m:r>
                      </m:den>
                    </m:f>
                    <m:r>
                      <a:rPr lang="en-US" altLang="zh-CN" i="1">
                        <a:latin typeface="Cambria Math" panose="02040503050406030204" pitchFamily="18" charset="0"/>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𝐹</m:t>
                            </m:r>
                          </m:e>
                          <m:sub>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𝑑</m:t>
                            </m:r>
                          </m:sub>
                        </m:sSub>
                      </m:num>
                      <m:den>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𝑚</m:t>
                            </m:r>
                          </m:e>
                          <m:sub>
                            <m:r>
                              <a:rPr lang="en-US" altLang="zh-CN" i="1">
                                <a:latin typeface="Cambria Math" panose="02040503050406030204" pitchFamily="18" charset="0"/>
                                <a:cs typeface="Times New Roman" panose="02020603050405020304" pitchFamily="18" charset="0"/>
                              </a:rPr>
                              <m:t>𝑑</m:t>
                            </m:r>
                          </m:sub>
                        </m:sSub>
                      </m:den>
                    </m:f>
                  </m:oMath>
                </a14:m>
                <a:r>
                  <a:rPr lang="en-US" altLang="zh-CN" dirty="0">
                    <a:latin typeface="Calibri" panose="020F0502020204030204" pitchFamily="34" charset="0"/>
                    <a:cs typeface="Times New Roman" panose="02020603050405020304" pitchFamily="18" charset="0"/>
                  </a:rPr>
                  <a:t>                                                    </a:t>
                </a:r>
                <a:endParaRPr lang="zh-CN" altLang="zh-CN" sz="1400" dirty="0">
                  <a:latin typeface="Calibri" panose="020F0502020204030204" pitchFamily="34" charset="0"/>
                  <a:cs typeface="Times New Roman" panose="02020603050405020304" pitchFamily="18" charset="0"/>
                </a:endParaRPr>
              </a:p>
              <a:p>
                <a:pPr indent="304800">
                  <a:lnSpc>
                    <a:spcPct val="150000"/>
                  </a:lnSpc>
                  <a:spcAft>
                    <a:spcPts val="0"/>
                  </a:spcAft>
                </a:pP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𝑑</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𝑇</m:t>
                            </m:r>
                          </m:e>
                          <m:sub>
                            <m:r>
                              <a:rPr lang="en-US" altLang="zh-CN" i="1">
                                <a:latin typeface="Cambria Math" panose="02040503050406030204" pitchFamily="18" charset="0"/>
                                <a:cs typeface="Times New Roman" panose="02020603050405020304" pitchFamily="18" charset="0"/>
                              </a:rPr>
                              <m:t>𝑑</m:t>
                            </m:r>
                          </m:sub>
                        </m:sSub>
                      </m:num>
                      <m:den>
                        <m:r>
                          <a:rPr lang="en-US" altLang="zh-CN" i="1">
                            <a:latin typeface="Cambria Math" panose="02040503050406030204" pitchFamily="18" charset="0"/>
                            <a:cs typeface="Times New Roman" panose="02020603050405020304" pitchFamily="18" charset="0"/>
                          </a:rPr>
                          <m:t>𝑑𝑡</m:t>
                        </m:r>
                      </m:den>
                    </m:f>
                    <m:r>
                      <a:rPr lang="en-US" altLang="zh-CN">
                        <a:latin typeface="Cambria Math" panose="02040503050406030204" pitchFamily="18" charset="0"/>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𝑚</m:t>
                            </m:r>
                          </m:e>
                          <m:sub>
                            <m:r>
                              <a:rPr lang="en-US" altLang="zh-CN" i="1">
                                <a:latin typeface="Cambria Math" panose="02040503050406030204" pitchFamily="18" charset="0"/>
                                <a:cs typeface="Times New Roman" panose="02020603050405020304" pitchFamily="18" charset="0"/>
                              </a:rPr>
                              <m:t>𝑑</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𝐶</m:t>
                            </m:r>
                          </m:e>
                          <m:sub>
                            <m:r>
                              <a:rPr lang="en-US" altLang="zh-CN" i="1">
                                <a:latin typeface="Cambria Math" panose="02040503050406030204" pitchFamily="18" charset="0"/>
                                <a:cs typeface="Times New Roman" panose="02020603050405020304" pitchFamily="18" charset="0"/>
                              </a:rPr>
                              <m:t>𝑝</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m:t>
                            </m:r>
                          </m:sub>
                        </m:sSub>
                      </m:den>
                    </m:f>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𝑄</m:t>
                        </m:r>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𝑚</m:t>
                                </m:r>
                              </m:e>
                            </m:acc>
                          </m:e>
                          <m:sub>
                            <m:r>
                              <a:rPr lang="en-US" altLang="zh-CN" i="1">
                                <a:latin typeface="Cambria Math" panose="02040503050406030204" pitchFamily="18" charset="0"/>
                                <a:cs typeface="Times New Roman" panose="02020603050405020304" pitchFamily="18" charset="0"/>
                              </a:rPr>
                              <m:t>𝑑</m:t>
                            </m:r>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𝐿</m:t>
                            </m:r>
                          </m:e>
                          <m:sub>
                            <m:r>
                              <a:rPr lang="en-US" altLang="zh-CN" i="1">
                                <a:latin typeface="Cambria Math" panose="02040503050406030204" pitchFamily="18" charset="0"/>
                                <a:cs typeface="Times New Roman" panose="02020603050405020304" pitchFamily="18" charset="0"/>
                              </a:rPr>
                              <m:t>𝑣</m:t>
                            </m:r>
                          </m:sub>
                        </m:sSub>
                      </m:e>
                    </m:d>
                  </m:oMath>
                </a14:m>
                <a:r>
                  <a:rPr lang="en-US" altLang="zh-CN" dirty="0">
                    <a:latin typeface="Calibri" panose="020F0502020204030204" pitchFamily="34" charset="0"/>
                    <a:cs typeface="Times New Roman" panose="02020603050405020304" pitchFamily="18" charset="0"/>
                  </a:rPr>
                  <a:t>                                       </a:t>
                </a:r>
                <a:endParaRPr lang="zh-CN" altLang="zh-CN" sz="1400" dirty="0">
                  <a:latin typeface="Calibri" panose="020F0502020204030204" pitchFamily="34" charset="0"/>
                  <a:cs typeface="Times New Roman" panose="02020603050405020304" pitchFamily="18" charset="0"/>
                </a:endParaRPr>
              </a:p>
              <a:p>
                <a:pPr indent="304800">
                  <a:lnSpc>
                    <a:spcPct val="150000"/>
                  </a:lnSpc>
                  <a:spcAft>
                    <a:spcPts val="0"/>
                  </a:spcAft>
                </a:pP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𝑑</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𝑚</m:t>
                            </m:r>
                          </m:e>
                          <m:sub>
                            <m:r>
                              <a:rPr lang="en-US" altLang="zh-CN" i="1">
                                <a:latin typeface="Cambria Math" panose="02040503050406030204" pitchFamily="18" charset="0"/>
                                <a:cs typeface="Times New Roman" panose="02020603050405020304" pitchFamily="18" charset="0"/>
                              </a:rPr>
                              <m:t>𝑑</m:t>
                            </m:r>
                          </m:sub>
                        </m:sSub>
                      </m:num>
                      <m:den>
                        <m:r>
                          <a:rPr lang="en-US" altLang="zh-CN" i="1">
                            <a:latin typeface="Cambria Math" panose="02040503050406030204" pitchFamily="18" charset="0"/>
                            <a:cs typeface="Times New Roman" panose="02020603050405020304" pitchFamily="18" charset="0"/>
                          </a:rPr>
                          <m:t>𝑑𝑡</m:t>
                        </m:r>
                      </m:den>
                    </m:f>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𝑚</m:t>
                            </m:r>
                          </m:e>
                        </m:acc>
                      </m:e>
                      <m:sub>
                        <m:r>
                          <a:rPr lang="en-US" altLang="zh-CN" i="1">
                            <a:latin typeface="Cambria Math" panose="02040503050406030204" pitchFamily="18" charset="0"/>
                            <a:cs typeface="Times New Roman" panose="02020603050405020304" pitchFamily="18" charset="0"/>
                          </a:rPr>
                          <m:t>𝑑</m:t>
                        </m:r>
                      </m:sub>
                    </m:sSub>
                  </m:oMath>
                </a14:m>
                <a:r>
                  <a:rPr lang="en-US" altLang="zh-CN" dirty="0">
                    <a:latin typeface="Calibri" panose="020F0502020204030204" pitchFamily="34" charset="0"/>
                    <a:cs typeface="Times New Roman" panose="02020603050405020304" pitchFamily="18" charset="0"/>
                  </a:rPr>
                  <a:t>                                                   </a:t>
                </a:r>
                <a:endParaRPr lang="zh-CN" altLang="zh-CN" sz="1400" dirty="0">
                  <a:latin typeface="Calibri" panose="020F0502020204030204" pitchFamily="34" charset="0"/>
                  <a:cs typeface="Times New Roman" panose="02020603050405020304" pitchFamily="18" charset="0"/>
                </a:endParaRPr>
              </a:p>
              <a:p>
                <a:pPr indent="304800">
                  <a:lnSpc>
                    <a:spcPct val="150000"/>
                  </a:lnSpc>
                  <a:spcAft>
                    <a:spcPts val="0"/>
                  </a:spcAft>
                </a:pPr>
                <a:r>
                  <a:rPr lang="zh-CN" altLang="zh-CN" sz="1400" dirty="0">
                    <a:latin typeface="华文楷体" panose="02010600040101010101" pitchFamily="2" charset="-122"/>
                    <a:ea typeface="华文楷体" panose="02010600040101010101" pitchFamily="2" charset="-122"/>
                    <a:cs typeface="Times New Roman" panose="02020603050405020304" pitchFamily="18" charset="0"/>
                  </a:rPr>
                  <a:t>式中，</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𝑥</m:t>
                        </m:r>
                      </m:e>
                      <m:sub>
                        <m:r>
                          <a:rPr lang="en-US" altLang="zh-CN" sz="1400" i="1">
                            <a:latin typeface="Cambria Math" panose="02040503050406030204" pitchFamily="18" charset="0"/>
                            <a:cs typeface="Times New Roman" panose="02020603050405020304" pitchFamily="18" charset="0"/>
                          </a:rPr>
                          <m:t>𝑑</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𝑖</m:t>
                        </m:r>
                      </m:sub>
                    </m:sSub>
                  </m:oMath>
                </a14:m>
                <a:r>
                  <a:rPr lang="zh-CN" altLang="zh-CN" sz="1400"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𝑣</m:t>
                        </m:r>
                      </m:e>
                      <m:sub>
                        <m:r>
                          <a:rPr lang="en-US" altLang="zh-CN" sz="1400" i="1">
                            <a:latin typeface="Cambria Math" panose="02040503050406030204" pitchFamily="18" charset="0"/>
                            <a:cs typeface="Times New Roman" panose="02020603050405020304" pitchFamily="18" charset="0"/>
                          </a:rPr>
                          <m:t>𝑑</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𝑖</m:t>
                        </m:r>
                      </m:sub>
                    </m:sSub>
                  </m:oMath>
                </a14:m>
                <a:r>
                  <a:rPr lang="zh-CN" altLang="zh-CN" sz="1400" dirty="0">
                    <a:latin typeface="华文楷体" panose="02010600040101010101" pitchFamily="2" charset="-122"/>
                    <a:ea typeface="华文楷体" panose="02010600040101010101" pitchFamily="2" charset="-122"/>
                    <a:cs typeface="Times New Roman" panose="02020603050405020304" pitchFamily="18" charset="0"/>
                  </a:rPr>
                  <a:t>分别代表液滴的位置和速度分量，</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𝑇</m:t>
                        </m:r>
                      </m:e>
                      <m:sub>
                        <m:r>
                          <a:rPr lang="en-US" altLang="zh-CN" sz="1400" i="1">
                            <a:latin typeface="Cambria Math" panose="02040503050406030204" pitchFamily="18" charset="0"/>
                            <a:cs typeface="Times New Roman" panose="02020603050405020304" pitchFamily="18" charset="0"/>
                          </a:rPr>
                          <m:t>𝑑</m:t>
                        </m:r>
                      </m:sub>
                    </m:sSub>
                  </m:oMath>
                </a14:m>
                <a:r>
                  <a:rPr lang="zh-CN" altLang="zh-CN" sz="1400" dirty="0">
                    <a:latin typeface="华文楷体" panose="02010600040101010101" pitchFamily="2" charset="-122"/>
                    <a:ea typeface="华文楷体" panose="02010600040101010101" pitchFamily="2" charset="-122"/>
                    <a:cs typeface="Times New Roman" panose="02020603050405020304" pitchFamily="18" charset="0"/>
                  </a:rPr>
                  <a:t>则是液体的温度，</a:t>
                </a:r>
                <a:r>
                  <a:rPr lang="en-US" altLang="zh-CN" sz="1400" dirty="0">
                    <a:latin typeface="华文楷体" panose="02010600040101010101" pitchFamily="2" charset="-122"/>
                    <a:ea typeface="华文楷体" panose="02010600040101010101" pitchFamily="2" charset="-122"/>
                    <a:cs typeface="Times New Roman" panose="02020603050405020304" pitchFamily="18" charset="0"/>
                  </a:rPr>
                  <a:t>Q</a:t>
                </a:r>
                <a:r>
                  <a:rPr lang="zh-CN" altLang="zh-CN" sz="1400" dirty="0">
                    <a:latin typeface="华文楷体" panose="02010600040101010101" pitchFamily="2" charset="-122"/>
                    <a:ea typeface="华文楷体" panose="02010600040101010101" pitchFamily="2" charset="-122"/>
                    <a:cs typeface="Times New Roman" panose="02020603050405020304" pitchFamily="18" charset="0"/>
                  </a:rPr>
                  <a:t>是穿过液滴表面的传导热流量，</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𝐶</m:t>
                        </m:r>
                      </m:e>
                      <m:sub>
                        <m:r>
                          <a:rPr lang="en-US" altLang="zh-CN" sz="1400" i="1">
                            <a:latin typeface="Cambria Math" panose="02040503050406030204" pitchFamily="18" charset="0"/>
                            <a:cs typeface="Times New Roman" panose="02020603050405020304" pitchFamily="18" charset="0"/>
                          </a:rPr>
                          <m:t>𝑝</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𝑙</m:t>
                        </m:r>
                      </m:sub>
                    </m:sSub>
                  </m:oMath>
                </a14:m>
                <a:r>
                  <a:rPr lang="zh-CN" altLang="zh-CN" sz="1400" dirty="0">
                    <a:latin typeface="华文楷体" panose="02010600040101010101" pitchFamily="2" charset="-122"/>
                    <a:ea typeface="华文楷体" panose="02010600040101010101" pitchFamily="2" charset="-122"/>
                    <a:cs typeface="Times New Roman" panose="02020603050405020304" pitchFamily="18" charset="0"/>
                  </a:rPr>
                  <a:t>则是液体的热容，</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𝐿</m:t>
                        </m:r>
                      </m:e>
                      <m:sub>
                        <m:r>
                          <a:rPr lang="en-US" altLang="zh-CN" sz="1400" i="1">
                            <a:latin typeface="Cambria Math" panose="02040503050406030204" pitchFamily="18" charset="0"/>
                            <a:cs typeface="Times New Roman" panose="02020603050405020304" pitchFamily="18" charset="0"/>
                          </a:rPr>
                          <m:t>𝑣</m:t>
                        </m:r>
                      </m:sub>
                    </m:sSub>
                  </m:oMath>
                </a14:m>
                <a:r>
                  <a:rPr lang="zh-CN" altLang="zh-CN" sz="1400" dirty="0">
                    <a:latin typeface="华文楷体" panose="02010600040101010101" pitchFamily="2" charset="-122"/>
                    <a:ea typeface="华文楷体" panose="02010600040101010101" pitchFamily="2" charset="-122"/>
                    <a:cs typeface="Times New Roman" panose="02020603050405020304" pitchFamily="18" charset="0"/>
                  </a:rPr>
                  <a:t>是液相的气化潜热</a:t>
                </a:r>
                <a:r>
                  <a:rPr lang="zh-CN" altLang="zh-CN" sz="1400" dirty="0" smtClean="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sz="1100" dirty="0">
                  <a:latin typeface="华文楷体" panose="02010600040101010101" pitchFamily="2" charset="-122"/>
                  <a:ea typeface="华文楷体" panose="02010600040101010101" pitchFamily="2"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886967" y="3158476"/>
                <a:ext cx="10344913" cy="3328219"/>
              </a:xfrm>
              <a:prstGeom prst="rect">
                <a:avLst/>
              </a:prstGeom>
              <a:blipFill rotWithShape="0">
                <a:blip r:embed="rId2"/>
                <a:stretch>
                  <a:fillRect b="-1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64809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0529" y="120429"/>
            <a:ext cx="9820522" cy="550623"/>
          </a:xfrm>
        </p:spPr>
        <p:txBody>
          <a:bodyPr>
            <a:noAutofit/>
          </a:bodyPr>
          <a:lstStyle/>
          <a:p>
            <a:r>
              <a:rPr lang="zh-CN" altLang="zh-CN" sz="2400" dirty="0">
                <a:latin typeface="微软雅黑" panose="020B0503020204020204" pitchFamily="34" charset="-122"/>
                <a:ea typeface="微软雅黑" panose="020B0503020204020204" pitchFamily="34" charset="-122"/>
              </a:rPr>
              <a:t>基于可压缩</a:t>
            </a:r>
            <a:r>
              <a:rPr lang="en-US" altLang="zh-CN" sz="2400" dirty="0">
                <a:latin typeface="微软雅黑" panose="020B0503020204020204" pitchFamily="34" charset="-122"/>
                <a:ea typeface="微软雅黑" panose="020B0503020204020204" pitchFamily="34" charset="-122"/>
              </a:rPr>
              <a:t>LES</a:t>
            </a:r>
            <a:r>
              <a:rPr lang="zh-CN" altLang="zh-CN" sz="2400" dirty="0">
                <a:latin typeface="微软雅黑" panose="020B0503020204020204" pitchFamily="34" charset="-122"/>
                <a:ea typeface="微软雅黑" panose="020B0503020204020204" pitchFamily="34" charset="-122"/>
              </a:rPr>
              <a:t>方法湍动能输运过程模拟的液体燃料喷雾雾化过程研究</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3741" y="597310"/>
                <a:ext cx="12211664" cy="6039463"/>
              </a:xfrm>
            </p:spPr>
            <p:txBody>
              <a:bodyPr>
                <a:noAutofit/>
              </a:bodyPr>
              <a:lstStyle/>
              <a:p>
                <a:pPr indent="304800">
                  <a:lnSpc>
                    <a:spcPct val="150000"/>
                  </a:lnSpc>
                </a:pPr>
                <a:r>
                  <a:rPr lang="zh-CN" altLang="zh-CN" sz="1800" dirty="0" smtClean="0">
                    <a:cs typeface="Times New Roman" panose="02020603050405020304" pitchFamily="18" charset="0"/>
                  </a:rPr>
                  <a:t>假设液滴的半径为</a:t>
                </a:r>
                <a14:m>
                  <m:oMath xmlns:m="http://schemas.openxmlformats.org/officeDocument/2006/math">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𝑟</m:t>
                        </m:r>
                      </m:e>
                      <m:sub>
                        <m:r>
                          <a:rPr lang="en-US" altLang="zh-CN" sz="1800" i="1">
                            <a:latin typeface="Cambria Math" panose="02040503050406030204" pitchFamily="18" charset="0"/>
                            <a:cs typeface="Times New Roman" panose="02020603050405020304" pitchFamily="18" charset="0"/>
                          </a:rPr>
                          <m:t>𝑑</m:t>
                        </m:r>
                      </m:sub>
                    </m:sSub>
                  </m:oMath>
                </a14:m>
                <a:r>
                  <a:rPr lang="zh-CN" altLang="zh-CN" sz="1800" dirty="0">
                    <a:cs typeface="Times New Roman" panose="02020603050405020304" pitchFamily="18" charset="0"/>
                  </a:rPr>
                  <a:t>，且液体的密度为常数</a:t>
                </a:r>
                <a14:m>
                  <m:oMath xmlns:m="http://schemas.openxmlformats.org/officeDocument/2006/math">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𝜌</m:t>
                        </m:r>
                      </m:e>
                      <m:sub>
                        <m:r>
                          <a:rPr lang="en-US" altLang="zh-CN" sz="1800" i="1">
                            <a:latin typeface="Cambria Math" panose="02040503050406030204" pitchFamily="18" charset="0"/>
                            <a:cs typeface="Times New Roman" panose="02020603050405020304" pitchFamily="18" charset="0"/>
                          </a:rPr>
                          <m:t>𝑙</m:t>
                        </m:r>
                      </m:sub>
                    </m:sSub>
                  </m:oMath>
                </a14:m>
                <a:r>
                  <a:rPr lang="zh-CN" altLang="zh-CN" sz="1800" dirty="0">
                    <a:cs typeface="Times New Roman" panose="02020603050405020304" pitchFamily="18" charset="0"/>
                  </a:rPr>
                  <a:t>，可以计算出液滴的质量</a:t>
                </a:r>
                <a14:m>
                  <m:oMath xmlns:m="http://schemas.openxmlformats.org/officeDocument/2006/math">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𝑚</m:t>
                        </m:r>
                      </m:e>
                      <m:sub>
                        <m:r>
                          <a:rPr lang="en-US" altLang="zh-CN" sz="1800" i="1">
                            <a:latin typeface="Cambria Math" panose="02040503050406030204" pitchFamily="18" charset="0"/>
                            <a:cs typeface="Times New Roman" panose="02020603050405020304" pitchFamily="18" charset="0"/>
                          </a:rPr>
                          <m:t>𝑑</m:t>
                        </m:r>
                      </m:sub>
                    </m:sSub>
                    <m:r>
                      <a:rPr lang="en-US" altLang="zh-CN" sz="1800">
                        <a:latin typeface="Cambria Math" panose="02040503050406030204" pitchFamily="18" charset="0"/>
                        <a:cs typeface="Times New Roman" panose="02020603050405020304" pitchFamily="18" charset="0"/>
                      </a:rPr>
                      <m:t>=</m:t>
                    </m:r>
                    <m:f>
                      <m:f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latin typeface="Cambria Math" panose="02040503050406030204" pitchFamily="18" charset="0"/>
                            <a:cs typeface="Times New Roman" panose="02020603050405020304" pitchFamily="18" charset="0"/>
                          </a:rPr>
                          <m:t>4</m:t>
                        </m:r>
                      </m:num>
                      <m:den>
                        <m:r>
                          <a:rPr lang="en-US" altLang="zh-CN" sz="1800" i="1">
                            <a:latin typeface="Cambria Math" panose="02040503050406030204" pitchFamily="18" charset="0"/>
                            <a:cs typeface="Times New Roman" panose="02020603050405020304" pitchFamily="18" charset="0"/>
                          </a:rPr>
                          <m:t>3</m:t>
                        </m:r>
                      </m:den>
                    </m:f>
                    <m:r>
                      <a:rPr lang="en-US" altLang="zh-CN" sz="1800" i="1">
                        <a:latin typeface="Cambria Math" panose="02040503050406030204" pitchFamily="18" charset="0"/>
                        <a:cs typeface="Times New Roman" panose="02020603050405020304" pitchFamily="18" charset="0"/>
                      </a:rPr>
                      <m:t>𝜋</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𝜌</m:t>
                        </m:r>
                      </m:e>
                      <m:sub>
                        <m:r>
                          <a:rPr lang="en-US" altLang="zh-CN" sz="1800" i="1">
                            <a:latin typeface="Cambria Math" panose="02040503050406030204" pitchFamily="18" charset="0"/>
                            <a:cs typeface="Times New Roman" panose="02020603050405020304" pitchFamily="18" charset="0"/>
                          </a:rPr>
                          <m:t>𝑙</m:t>
                        </m:r>
                      </m:sub>
                    </m:sSub>
                    <m:sSubSup>
                      <m:sSub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cs typeface="Times New Roman" panose="02020603050405020304" pitchFamily="18" charset="0"/>
                          </a:rPr>
                          <m:t>𝑟</m:t>
                        </m:r>
                      </m:e>
                      <m:sub>
                        <m:r>
                          <a:rPr lang="en-US" altLang="zh-CN" sz="1800" i="1">
                            <a:latin typeface="Cambria Math" panose="02040503050406030204" pitchFamily="18" charset="0"/>
                            <a:cs typeface="Times New Roman" panose="02020603050405020304" pitchFamily="18" charset="0"/>
                          </a:rPr>
                          <m:t>𝑑</m:t>
                        </m:r>
                      </m:sub>
                      <m:sup>
                        <m:r>
                          <a:rPr lang="en-US" altLang="zh-CN" sz="1800" i="1">
                            <a:latin typeface="Cambria Math" panose="02040503050406030204" pitchFamily="18" charset="0"/>
                            <a:cs typeface="Times New Roman" panose="02020603050405020304" pitchFamily="18" charset="0"/>
                          </a:rPr>
                          <m:t>3</m:t>
                        </m:r>
                      </m:sup>
                    </m:sSubSup>
                  </m:oMath>
                </a14:m>
                <a:r>
                  <a:rPr lang="zh-CN" altLang="zh-CN" sz="1800" dirty="0">
                    <a:cs typeface="Times New Roman" panose="02020603050405020304" pitchFamily="18" charset="0"/>
                  </a:rPr>
                  <a:t>，可以推导出对于液滴所受到力与质量之间的关系：</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nSpc>
                    <a:spcPct val="150000"/>
                  </a:lnSpc>
                </a:pPr>
                <a14:m>
                  <m:oMath xmlns:m="http://schemas.openxmlformats.org/officeDocument/2006/math">
                    <m:f>
                      <m:f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𝐹</m:t>
                            </m:r>
                          </m:e>
                          <m:sub>
                            <m:r>
                              <a:rPr lang="en-US" altLang="zh-CN" sz="1800" i="1">
                                <a:latin typeface="Cambria Math" panose="02040503050406030204" pitchFamily="18" charset="0"/>
                                <a:cs typeface="Times New Roman" panose="02020603050405020304" pitchFamily="18" charset="0"/>
                              </a:rPr>
                              <m:t>𝑖</m:t>
                            </m:r>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𝑑</m:t>
                            </m:r>
                          </m:sub>
                        </m:sSub>
                      </m:num>
                      <m:den>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𝑚</m:t>
                            </m:r>
                          </m:e>
                          <m:sub>
                            <m:r>
                              <a:rPr lang="en-US" altLang="zh-CN" sz="1800" i="1">
                                <a:latin typeface="Cambria Math" panose="02040503050406030204" pitchFamily="18" charset="0"/>
                                <a:cs typeface="Times New Roman" panose="02020603050405020304" pitchFamily="18" charset="0"/>
                              </a:rPr>
                              <m:t>𝑑</m:t>
                            </m:r>
                          </m:sub>
                        </m:sSub>
                      </m:den>
                    </m:f>
                    <m:r>
                      <a:rPr lang="en-US" altLang="zh-CN" sz="1800">
                        <a:latin typeface="Cambria Math" panose="02040503050406030204" pitchFamily="18" charset="0"/>
                        <a:cs typeface="Times New Roman" panose="02020603050405020304" pitchFamily="18" charset="0"/>
                      </a:rPr>
                      <m:t>=</m:t>
                    </m:r>
                    <m:f>
                      <m:f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latin typeface="Cambria Math" panose="02040503050406030204" pitchFamily="18" charset="0"/>
                            <a:cs typeface="Times New Roman" panose="02020603050405020304" pitchFamily="18" charset="0"/>
                          </a:rPr>
                          <m:t>3</m:t>
                        </m:r>
                      </m:num>
                      <m:den>
                        <m:r>
                          <a:rPr lang="en-US" altLang="zh-CN" sz="1800" i="1">
                            <a:latin typeface="Cambria Math" panose="02040503050406030204" pitchFamily="18" charset="0"/>
                            <a:cs typeface="Times New Roman" panose="02020603050405020304" pitchFamily="18" charset="0"/>
                          </a:rPr>
                          <m:t>8</m:t>
                        </m:r>
                      </m:den>
                    </m:f>
                    <m:f>
                      <m:f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rPr>
                              <m:t>𝜌</m:t>
                            </m:r>
                          </m:e>
                        </m:acc>
                      </m:num>
                      <m:den>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𝜌</m:t>
                            </m:r>
                          </m:e>
                          <m:sub>
                            <m:r>
                              <a:rPr lang="en-US" altLang="zh-CN" sz="1800" i="1">
                                <a:latin typeface="Cambria Math" panose="02040503050406030204" pitchFamily="18" charset="0"/>
                                <a:cs typeface="Times New Roman" panose="02020603050405020304" pitchFamily="18" charset="0"/>
                              </a:rPr>
                              <m:t>𝑙</m:t>
                            </m:r>
                          </m:sub>
                        </m:sSub>
                      </m:den>
                    </m:f>
                    <m:f>
                      <m:f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𝑉</m:t>
                            </m:r>
                          </m:e>
                          <m:sub>
                            <m:r>
                              <a:rPr lang="en-US" altLang="zh-CN" sz="1800" i="1">
                                <a:latin typeface="Cambria Math" panose="02040503050406030204" pitchFamily="18" charset="0"/>
                                <a:cs typeface="Times New Roman" panose="02020603050405020304" pitchFamily="18" charset="0"/>
                              </a:rPr>
                              <m:t>𝑟𝑒𝑙</m:t>
                            </m:r>
                          </m:sub>
                        </m:sSub>
                      </m:num>
                      <m:den>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𝑟</m:t>
                            </m:r>
                          </m:e>
                          <m:sub>
                            <m:r>
                              <a:rPr lang="en-US" altLang="zh-CN" sz="1800" i="1">
                                <a:latin typeface="Cambria Math" panose="02040503050406030204" pitchFamily="18" charset="0"/>
                                <a:cs typeface="Times New Roman" panose="02020603050405020304" pitchFamily="18" charset="0"/>
                              </a:rPr>
                              <m:t>𝑑</m:t>
                            </m:r>
                          </m:sub>
                        </m:sSub>
                      </m:den>
                    </m:f>
                    <m:d>
                      <m:d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𝑢</m:t>
                                </m:r>
                              </m:e>
                              <m:sub>
                                <m:r>
                                  <a:rPr lang="en-US" altLang="zh-CN" sz="1800" i="1">
                                    <a:latin typeface="Cambria Math" panose="02040503050406030204" pitchFamily="18" charset="0"/>
                                    <a:cs typeface="Times New Roman" panose="02020603050405020304" pitchFamily="18" charset="0"/>
                                  </a:rPr>
                                  <m:t>𝑖</m:t>
                                </m:r>
                              </m:sub>
                            </m:sSub>
                          </m:e>
                        </m:d>
                        <m:r>
                          <a:rPr lang="en-US" altLang="zh-CN" sz="1800" i="1">
                            <a:latin typeface="Cambria Math" panose="02040503050406030204" pitchFamily="18" charset="0"/>
                            <a:cs typeface="Times New Roman" panose="02020603050405020304" pitchFamily="18" charset="0"/>
                          </a:rPr>
                          <m:t>+</m:t>
                        </m:r>
                        <m:sSubSup>
                          <m:sSub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cs typeface="Times New Roman" panose="02020603050405020304" pitchFamily="18" charset="0"/>
                              </a:rPr>
                              <m:t>𝑢</m:t>
                            </m:r>
                          </m:e>
                          <m:sub>
                            <m:r>
                              <a:rPr lang="en-US" altLang="zh-CN" sz="1800" i="1">
                                <a:latin typeface="Cambria Math" panose="02040503050406030204" pitchFamily="18" charset="0"/>
                                <a:cs typeface="Times New Roman" panose="02020603050405020304" pitchFamily="18" charset="0"/>
                              </a:rPr>
                              <m:t>𝑝</m:t>
                            </m:r>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𝑖</m:t>
                            </m:r>
                          </m:sub>
                          <m:sup>
                            <m:r>
                              <a:rPr lang="en-US" altLang="zh-CN" sz="1800" i="1">
                                <a:latin typeface="Cambria Math" panose="02040503050406030204" pitchFamily="18" charset="0"/>
                                <a:cs typeface="Times New Roman" panose="02020603050405020304" pitchFamily="18" charset="0"/>
                              </a:rPr>
                              <m:t>′</m:t>
                            </m:r>
                          </m:sup>
                        </m:sSubSup>
                        <m:r>
                          <a:rPr lang="en-US" altLang="zh-CN" sz="1800" i="1">
                            <a:latin typeface="Cambria Math" panose="02040503050406030204" pitchFamily="18" charset="0"/>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𝑣</m:t>
                            </m:r>
                          </m:e>
                          <m:sub>
                            <m:r>
                              <a:rPr lang="en-US" altLang="zh-CN" sz="1800" i="1">
                                <a:latin typeface="Cambria Math" panose="02040503050406030204" pitchFamily="18" charset="0"/>
                                <a:cs typeface="Times New Roman" panose="02020603050405020304" pitchFamily="18" charset="0"/>
                              </a:rPr>
                              <m:t>𝑑</m:t>
                            </m:r>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𝑖</m:t>
                            </m:r>
                          </m:sub>
                        </m:sSub>
                      </m:e>
                    </m:d>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𝐶</m:t>
                        </m:r>
                      </m:e>
                      <m:sub>
                        <m:r>
                          <a:rPr lang="en-US" altLang="zh-CN" sz="1800" i="1">
                            <a:latin typeface="Cambria Math" panose="02040503050406030204" pitchFamily="18" charset="0"/>
                            <a:cs typeface="Times New Roman" panose="02020603050405020304" pitchFamily="18" charset="0"/>
                          </a:rPr>
                          <m:t>𝐷</m:t>
                        </m:r>
                      </m:sub>
                    </m:sSub>
                  </m:oMath>
                </a14:m>
                <a:r>
                  <a:rPr lang="en-US" altLang="zh-CN" sz="1800" dirty="0">
                    <a:cs typeface="Times New Roman" panose="02020603050405020304" pitchFamily="18" charset="0"/>
                  </a:rPr>
                  <a:t>    </a:t>
                </a:r>
              </a:p>
              <a:p>
                <a:pPr>
                  <a:lnSpc>
                    <a:spcPct val="170000"/>
                  </a:lnSpc>
                </a:pPr>
                <a:r>
                  <a:rPr lang="zh-CN" altLang="zh-CN" sz="1800" dirty="0"/>
                  <a:t>式中，</a:t>
                </a:r>
                <a14:m>
                  <m:oMath xmlns:m="http://schemas.openxmlformats.org/officeDocument/2006/math">
                    <m:sSub>
                      <m:sSubPr>
                        <m:ctrlPr>
                          <a:rPr lang="zh-CN" altLang="zh-CN" sz="1800" i="1" smtClean="0">
                            <a:solidFill>
                              <a:srgbClr val="FFFF00"/>
                            </a:solidFill>
                            <a:latin typeface="Cambria Math" panose="02040503050406030204" pitchFamily="18" charset="0"/>
                          </a:rPr>
                        </m:ctrlPr>
                      </m:sSubPr>
                      <m:e>
                        <m:r>
                          <a:rPr lang="en-US" altLang="zh-CN" sz="1800" i="1">
                            <a:solidFill>
                              <a:srgbClr val="FFFF00"/>
                            </a:solidFill>
                            <a:latin typeface="Cambria Math" panose="02040503050406030204" pitchFamily="18" charset="0"/>
                          </a:rPr>
                          <m:t>𝑉</m:t>
                        </m:r>
                      </m:e>
                      <m:sub>
                        <m:r>
                          <a:rPr lang="en-US" altLang="zh-CN" sz="1800" i="1">
                            <a:solidFill>
                              <a:srgbClr val="FFFF00"/>
                            </a:solidFill>
                            <a:latin typeface="Cambria Math" panose="02040503050406030204" pitchFamily="18" charset="0"/>
                          </a:rPr>
                          <m:t>𝑟𝑒𝑙</m:t>
                        </m:r>
                      </m:sub>
                    </m:sSub>
                    <m:r>
                      <a:rPr lang="en-US" altLang="zh-CN" sz="1800" i="1">
                        <a:solidFill>
                          <a:srgbClr val="FFFF00"/>
                        </a:solidFill>
                        <a:latin typeface="Cambria Math" panose="02040503050406030204" pitchFamily="18" charset="0"/>
                      </a:rPr>
                      <m:t>=</m:t>
                    </m:r>
                    <m:d>
                      <m:dPr>
                        <m:begChr m:val="|"/>
                        <m:endChr m:val="|"/>
                        <m:ctrlPr>
                          <a:rPr lang="zh-CN" altLang="zh-CN" sz="1800" i="1">
                            <a:solidFill>
                              <a:srgbClr val="FFFF00"/>
                            </a:solidFill>
                            <a:latin typeface="Cambria Math" panose="02040503050406030204" pitchFamily="18" charset="0"/>
                          </a:rPr>
                        </m:ctrlPr>
                      </m:dPr>
                      <m:e>
                        <m:d>
                          <m:dPr>
                            <m:begChr m:val="〈"/>
                            <m:endChr m:val="〉"/>
                            <m:ctrlPr>
                              <a:rPr lang="zh-CN" altLang="zh-CN" sz="1800" i="1">
                                <a:solidFill>
                                  <a:srgbClr val="FFFF00"/>
                                </a:solidFill>
                                <a:latin typeface="Cambria Math" panose="02040503050406030204" pitchFamily="18" charset="0"/>
                              </a:rPr>
                            </m:ctrlPr>
                          </m:dPr>
                          <m:e>
                            <m:sSub>
                              <m:sSubPr>
                                <m:ctrlPr>
                                  <a:rPr lang="zh-CN" altLang="zh-CN" sz="1800" i="1">
                                    <a:solidFill>
                                      <a:srgbClr val="FFFF00"/>
                                    </a:solidFill>
                                    <a:latin typeface="Cambria Math" panose="02040503050406030204" pitchFamily="18" charset="0"/>
                                  </a:rPr>
                                </m:ctrlPr>
                              </m:sSubPr>
                              <m:e>
                                <m:r>
                                  <a:rPr lang="en-US" altLang="zh-CN" sz="1800" i="1">
                                    <a:solidFill>
                                      <a:srgbClr val="FFFF00"/>
                                    </a:solidFill>
                                    <a:latin typeface="Cambria Math" panose="02040503050406030204" pitchFamily="18" charset="0"/>
                                  </a:rPr>
                                  <m:t>𝑢</m:t>
                                </m:r>
                              </m:e>
                              <m:sub>
                                <m:r>
                                  <a:rPr lang="en-US" altLang="zh-CN" sz="1800" i="1">
                                    <a:solidFill>
                                      <a:srgbClr val="FFFF00"/>
                                    </a:solidFill>
                                    <a:latin typeface="Cambria Math" panose="02040503050406030204" pitchFamily="18" charset="0"/>
                                  </a:rPr>
                                  <m:t>𝑖</m:t>
                                </m:r>
                              </m:sub>
                            </m:sSub>
                          </m:e>
                        </m:d>
                        <m:r>
                          <a:rPr lang="en-US" altLang="zh-CN" sz="1800" i="1">
                            <a:solidFill>
                              <a:srgbClr val="FFFF00"/>
                            </a:solidFill>
                            <a:latin typeface="Cambria Math" panose="02040503050406030204" pitchFamily="18" charset="0"/>
                          </a:rPr>
                          <m:t>+</m:t>
                        </m:r>
                        <m:sSubSup>
                          <m:sSubSupPr>
                            <m:ctrlPr>
                              <a:rPr lang="zh-CN" altLang="zh-CN" sz="1800" i="1">
                                <a:solidFill>
                                  <a:srgbClr val="FFFF00"/>
                                </a:solidFill>
                                <a:latin typeface="Cambria Math" panose="02040503050406030204" pitchFamily="18" charset="0"/>
                              </a:rPr>
                            </m:ctrlPr>
                          </m:sSubSupPr>
                          <m:e>
                            <m:r>
                              <a:rPr lang="en-US" altLang="zh-CN" sz="1800" i="1">
                                <a:solidFill>
                                  <a:srgbClr val="FFFF00"/>
                                </a:solidFill>
                                <a:latin typeface="Cambria Math" panose="02040503050406030204" pitchFamily="18" charset="0"/>
                              </a:rPr>
                              <m:t>𝑢</m:t>
                            </m:r>
                          </m:e>
                          <m:sub>
                            <m:r>
                              <a:rPr lang="en-US" altLang="zh-CN" sz="1800" i="1">
                                <a:solidFill>
                                  <a:srgbClr val="FFFF00"/>
                                </a:solidFill>
                                <a:latin typeface="Cambria Math" panose="02040503050406030204" pitchFamily="18" charset="0"/>
                              </a:rPr>
                              <m:t>𝑝</m:t>
                            </m:r>
                            <m:r>
                              <a:rPr lang="en-US" altLang="zh-CN" sz="1800" i="1">
                                <a:solidFill>
                                  <a:srgbClr val="FFFF00"/>
                                </a:solidFill>
                                <a:latin typeface="Cambria Math" panose="02040503050406030204" pitchFamily="18" charset="0"/>
                              </a:rPr>
                              <m:t>,</m:t>
                            </m:r>
                            <m:r>
                              <a:rPr lang="en-US" altLang="zh-CN" sz="1800" i="1">
                                <a:solidFill>
                                  <a:srgbClr val="FFFF00"/>
                                </a:solidFill>
                                <a:latin typeface="Cambria Math" panose="02040503050406030204" pitchFamily="18" charset="0"/>
                              </a:rPr>
                              <m:t>𝑖</m:t>
                            </m:r>
                          </m:sub>
                          <m:sup>
                            <m:r>
                              <a:rPr lang="en-US" altLang="zh-CN" sz="1800" i="1">
                                <a:solidFill>
                                  <a:srgbClr val="FFFF00"/>
                                </a:solidFill>
                                <a:latin typeface="Cambria Math" panose="02040503050406030204" pitchFamily="18" charset="0"/>
                              </a:rPr>
                              <m:t>′</m:t>
                            </m:r>
                          </m:sup>
                        </m:sSubSup>
                        <m:r>
                          <a:rPr lang="en-US" altLang="zh-CN" sz="1800" i="1">
                            <a:solidFill>
                              <a:srgbClr val="FFFF00"/>
                            </a:solidFill>
                            <a:latin typeface="Cambria Math" panose="02040503050406030204" pitchFamily="18" charset="0"/>
                          </a:rPr>
                          <m:t>−</m:t>
                        </m:r>
                        <m:sSub>
                          <m:sSubPr>
                            <m:ctrlPr>
                              <a:rPr lang="zh-CN" altLang="zh-CN" sz="1800" i="1">
                                <a:solidFill>
                                  <a:srgbClr val="FFFF00"/>
                                </a:solidFill>
                                <a:latin typeface="Cambria Math" panose="02040503050406030204" pitchFamily="18" charset="0"/>
                              </a:rPr>
                            </m:ctrlPr>
                          </m:sSubPr>
                          <m:e>
                            <m:r>
                              <a:rPr lang="en-US" altLang="zh-CN" sz="1800" i="1">
                                <a:solidFill>
                                  <a:srgbClr val="FFFF00"/>
                                </a:solidFill>
                                <a:latin typeface="Cambria Math" panose="02040503050406030204" pitchFamily="18" charset="0"/>
                              </a:rPr>
                              <m:t>𝑣</m:t>
                            </m:r>
                          </m:e>
                          <m:sub>
                            <m:r>
                              <a:rPr lang="en-US" altLang="zh-CN" sz="1800" i="1">
                                <a:solidFill>
                                  <a:srgbClr val="FFFF00"/>
                                </a:solidFill>
                                <a:latin typeface="Cambria Math" panose="02040503050406030204" pitchFamily="18" charset="0"/>
                              </a:rPr>
                              <m:t>𝑑</m:t>
                            </m:r>
                            <m:r>
                              <a:rPr lang="en-US" altLang="zh-CN" sz="1800" i="1">
                                <a:solidFill>
                                  <a:srgbClr val="FFFF00"/>
                                </a:solidFill>
                                <a:latin typeface="Cambria Math" panose="02040503050406030204" pitchFamily="18" charset="0"/>
                              </a:rPr>
                              <m:t>,</m:t>
                            </m:r>
                            <m:r>
                              <a:rPr lang="en-US" altLang="zh-CN" sz="1800" i="1">
                                <a:solidFill>
                                  <a:srgbClr val="FFFF00"/>
                                </a:solidFill>
                                <a:latin typeface="Cambria Math" panose="02040503050406030204" pitchFamily="18" charset="0"/>
                              </a:rPr>
                              <m:t>𝑖</m:t>
                            </m:r>
                          </m:sub>
                        </m:sSub>
                      </m:e>
                    </m:d>
                  </m:oMath>
                </a14:m>
                <a:r>
                  <a:rPr lang="zh-CN" altLang="zh-CN" sz="1800" dirty="0"/>
                  <a:t>，是指液体颗粒与环境气体之间的相对速度，</a:t>
                </a:r>
                <a14:m>
                  <m:oMath xmlns:m="http://schemas.openxmlformats.org/officeDocument/2006/math">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𝑢</m:t>
                            </m:r>
                          </m:e>
                          <m:sub>
                            <m:r>
                              <a:rPr lang="en-US" altLang="zh-CN" sz="1800" i="1">
                                <a:latin typeface="Cambria Math" panose="02040503050406030204" pitchFamily="18" charset="0"/>
                              </a:rPr>
                              <m:t>𝑖</m:t>
                            </m:r>
                          </m:sub>
                        </m:sSub>
                      </m:e>
                    </m:d>
                  </m:oMath>
                </a14:m>
                <a:r>
                  <a:rPr lang="zh-CN" altLang="zh-CN" sz="1800" dirty="0"/>
                  <a:t>是指在液滴所在位置的气体速度，可以根据其周围节点的气体速度加权计算，计算公式为：</a:t>
                </a:r>
                <a14:m>
                  <m:oMath xmlns:m="http://schemas.openxmlformats.org/officeDocument/2006/math">
                    <m:d>
                      <m:dPr>
                        <m:begChr m:val="〈"/>
                        <m:endChr m:val="〉"/>
                        <m:ctrlPr>
                          <a:rPr lang="zh-CN" altLang="zh-CN" sz="1800" i="1" smtClean="0">
                            <a:solidFill>
                              <a:srgbClr val="FFFF00"/>
                            </a:solidFill>
                            <a:latin typeface="Cambria Math" panose="02040503050406030204" pitchFamily="18" charset="0"/>
                          </a:rPr>
                        </m:ctrlPr>
                      </m:dPr>
                      <m:e>
                        <m:sSub>
                          <m:sSubPr>
                            <m:ctrlPr>
                              <a:rPr lang="zh-CN" altLang="zh-CN" sz="1800" i="1">
                                <a:solidFill>
                                  <a:srgbClr val="FFFF00"/>
                                </a:solidFill>
                                <a:latin typeface="Cambria Math" panose="02040503050406030204" pitchFamily="18" charset="0"/>
                              </a:rPr>
                            </m:ctrlPr>
                          </m:sSubPr>
                          <m:e>
                            <m:r>
                              <a:rPr lang="en-US" altLang="zh-CN" sz="1800" i="1">
                                <a:solidFill>
                                  <a:srgbClr val="FFFF00"/>
                                </a:solidFill>
                                <a:latin typeface="Cambria Math" panose="02040503050406030204" pitchFamily="18" charset="0"/>
                              </a:rPr>
                              <m:t>𝑢</m:t>
                            </m:r>
                          </m:e>
                          <m:sub>
                            <m:r>
                              <a:rPr lang="en-US" altLang="zh-CN" sz="1800" i="1">
                                <a:solidFill>
                                  <a:srgbClr val="FFFF00"/>
                                </a:solidFill>
                                <a:latin typeface="Cambria Math" panose="02040503050406030204" pitchFamily="18" charset="0"/>
                              </a:rPr>
                              <m:t>𝑖</m:t>
                            </m:r>
                          </m:sub>
                        </m:sSub>
                      </m:e>
                    </m:d>
                    <m:r>
                      <a:rPr lang="en-US" altLang="zh-CN" sz="1800" i="1">
                        <a:solidFill>
                          <a:srgbClr val="FFFF00"/>
                        </a:solidFill>
                        <a:latin typeface="Cambria Math" panose="02040503050406030204" pitchFamily="18" charset="0"/>
                      </a:rPr>
                      <m:t>=</m:t>
                    </m:r>
                    <m:nary>
                      <m:naryPr>
                        <m:chr m:val="∑"/>
                        <m:limLoc m:val="undOvr"/>
                        <m:subHide m:val="on"/>
                        <m:supHide m:val="on"/>
                        <m:ctrlPr>
                          <a:rPr lang="zh-CN" altLang="zh-CN" sz="1800" i="1">
                            <a:solidFill>
                              <a:srgbClr val="FFFF00"/>
                            </a:solidFill>
                            <a:latin typeface="Cambria Math" panose="02040503050406030204" pitchFamily="18" charset="0"/>
                          </a:rPr>
                        </m:ctrlPr>
                      </m:naryPr>
                      <m:sub/>
                      <m:sup/>
                      <m:e>
                        <m:sSub>
                          <m:sSubPr>
                            <m:ctrlPr>
                              <a:rPr lang="zh-CN" altLang="zh-CN" sz="1800" i="1">
                                <a:solidFill>
                                  <a:srgbClr val="FFFF00"/>
                                </a:solidFill>
                                <a:latin typeface="Cambria Math" panose="02040503050406030204" pitchFamily="18" charset="0"/>
                              </a:rPr>
                            </m:ctrlPr>
                          </m:sSubPr>
                          <m:e>
                            <m:r>
                              <a:rPr lang="en-US" altLang="zh-CN" sz="1800" i="1">
                                <a:solidFill>
                                  <a:srgbClr val="FFFF00"/>
                                </a:solidFill>
                                <a:latin typeface="Cambria Math" panose="02040503050406030204" pitchFamily="18" charset="0"/>
                              </a:rPr>
                              <m:t>𝑤</m:t>
                            </m:r>
                          </m:e>
                          <m:sub>
                            <m:r>
                              <a:rPr lang="en-US" altLang="zh-CN" sz="1800" i="1">
                                <a:solidFill>
                                  <a:srgbClr val="FFFF00"/>
                                </a:solidFill>
                                <a:latin typeface="Cambria Math" panose="02040503050406030204" pitchFamily="18" charset="0"/>
                              </a:rPr>
                              <m:t>𝑛</m:t>
                            </m:r>
                          </m:sub>
                        </m:sSub>
                        <m:d>
                          <m:dPr>
                            <m:begChr m:val="〈"/>
                            <m:endChr m:val="〉"/>
                            <m:ctrlPr>
                              <a:rPr lang="zh-CN" altLang="zh-CN" sz="1800" i="1">
                                <a:solidFill>
                                  <a:srgbClr val="FFFF00"/>
                                </a:solidFill>
                                <a:latin typeface="Cambria Math" panose="02040503050406030204" pitchFamily="18" charset="0"/>
                              </a:rPr>
                            </m:ctrlPr>
                          </m:dPr>
                          <m:e>
                            <m:sSub>
                              <m:sSubPr>
                                <m:ctrlPr>
                                  <a:rPr lang="zh-CN" altLang="zh-CN" sz="1800" i="1">
                                    <a:solidFill>
                                      <a:srgbClr val="FFFF00"/>
                                    </a:solidFill>
                                    <a:latin typeface="Cambria Math" panose="02040503050406030204" pitchFamily="18" charset="0"/>
                                  </a:rPr>
                                </m:ctrlPr>
                              </m:sSubPr>
                              <m:e>
                                <m:r>
                                  <a:rPr lang="en-US" altLang="zh-CN" sz="1800" i="1">
                                    <a:solidFill>
                                      <a:srgbClr val="FFFF00"/>
                                    </a:solidFill>
                                    <a:latin typeface="Cambria Math" panose="02040503050406030204" pitchFamily="18" charset="0"/>
                                  </a:rPr>
                                  <m:t>𝑢</m:t>
                                </m:r>
                              </m:e>
                              <m:sub>
                                <m:r>
                                  <a:rPr lang="en-US" altLang="zh-CN" sz="1800" i="1">
                                    <a:solidFill>
                                      <a:srgbClr val="FFFF00"/>
                                    </a:solidFill>
                                    <a:latin typeface="Cambria Math" panose="02040503050406030204" pitchFamily="18" charset="0"/>
                                  </a:rPr>
                                  <m:t>𝑖</m:t>
                                </m:r>
                              </m:sub>
                            </m:sSub>
                            <m:r>
                              <a:rPr lang="en-US" altLang="zh-CN" sz="1800" i="1">
                                <a:solidFill>
                                  <a:srgbClr val="FFFF00"/>
                                </a:solidFill>
                                <a:latin typeface="Cambria Math" panose="02040503050406030204" pitchFamily="18" charset="0"/>
                              </a:rPr>
                              <m:t>(</m:t>
                            </m:r>
                            <m:r>
                              <a:rPr lang="en-US" altLang="zh-CN" sz="1800" i="1">
                                <a:solidFill>
                                  <a:srgbClr val="FFFF00"/>
                                </a:solidFill>
                                <a:latin typeface="Cambria Math" panose="02040503050406030204" pitchFamily="18" charset="0"/>
                              </a:rPr>
                              <m:t>𝑛</m:t>
                            </m:r>
                            <m:r>
                              <a:rPr lang="en-US" altLang="zh-CN" sz="1800" i="1">
                                <a:solidFill>
                                  <a:srgbClr val="FFFF00"/>
                                </a:solidFill>
                                <a:latin typeface="Cambria Math" panose="02040503050406030204" pitchFamily="18" charset="0"/>
                              </a:rPr>
                              <m:t>)</m:t>
                            </m:r>
                          </m:e>
                        </m:d>
                      </m:e>
                    </m:nary>
                  </m:oMath>
                </a14:m>
                <a:r>
                  <a:rPr lang="en-US" altLang="zh-CN" sz="1800" dirty="0">
                    <a:solidFill>
                      <a:srgbClr val="FFFF00"/>
                    </a:solidFill>
                  </a:rPr>
                  <a:t>,</a:t>
                </a:r>
                <a14:m>
                  <m:oMath xmlns:m="http://schemas.openxmlformats.org/officeDocument/2006/math">
                    <m:r>
                      <a:rPr lang="en-US" altLang="zh-CN" sz="1800" i="1">
                        <a:solidFill>
                          <a:srgbClr val="FFFF00"/>
                        </a:solidFill>
                        <a:latin typeface="Cambria Math" panose="02040503050406030204" pitchFamily="18" charset="0"/>
                      </a:rPr>
                      <m:t> </m:t>
                    </m:r>
                    <m:sSub>
                      <m:sSubPr>
                        <m:ctrlPr>
                          <a:rPr lang="zh-CN" altLang="zh-CN" sz="1800" i="1">
                            <a:solidFill>
                              <a:srgbClr val="FFFF00"/>
                            </a:solidFill>
                            <a:latin typeface="Cambria Math" panose="02040503050406030204" pitchFamily="18" charset="0"/>
                          </a:rPr>
                        </m:ctrlPr>
                      </m:sSubPr>
                      <m:e>
                        <m:r>
                          <a:rPr lang="en-US" altLang="zh-CN" sz="1800" i="1">
                            <a:solidFill>
                              <a:srgbClr val="FFFF00"/>
                            </a:solidFill>
                            <a:latin typeface="Cambria Math" panose="02040503050406030204" pitchFamily="18" charset="0"/>
                          </a:rPr>
                          <m:t>𝑢</m:t>
                        </m:r>
                      </m:e>
                      <m:sub>
                        <m:r>
                          <a:rPr lang="en-US" altLang="zh-CN" sz="1800" i="1">
                            <a:solidFill>
                              <a:srgbClr val="FFFF00"/>
                            </a:solidFill>
                            <a:latin typeface="Cambria Math" panose="02040503050406030204" pitchFamily="18" charset="0"/>
                          </a:rPr>
                          <m:t>𝑖</m:t>
                        </m:r>
                      </m:sub>
                    </m:sSub>
                    <m:r>
                      <a:rPr lang="en-US" altLang="zh-CN" sz="1800" i="1">
                        <a:solidFill>
                          <a:srgbClr val="FFFF00"/>
                        </a:solidFill>
                        <a:latin typeface="Cambria Math" panose="02040503050406030204" pitchFamily="18" charset="0"/>
                      </a:rPr>
                      <m:t>(</m:t>
                    </m:r>
                    <m:r>
                      <a:rPr lang="en-US" altLang="zh-CN" sz="1800" i="1">
                        <a:solidFill>
                          <a:srgbClr val="FFFF00"/>
                        </a:solidFill>
                        <a:latin typeface="Cambria Math" panose="02040503050406030204" pitchFamily="18" charset="0"/>
                      </a:rPr>
                      <m:t>𝑛</m:t>
                    </m:r>
                    <m:r>
                      <a:rPr lang="en-US" altLang="zh-CN" sz="1800" i="1">
                        <a:solidFill>
                          <a:srgbClr val="FFFF00"/>
                        </a:solidFill>
                        <a:latin typeface="Cambria Math" panose="02040503050406030204" pitchFamily="18" charset="0"/>
                      </a:rPr>
                      <m:t>)</m:t>
                    </m:r>
                  </m:oMath>
                </a14:m>
                <a:r>
                  <a:rPr lang="zh-CN" altLang="zh-CN" sz="1800" dirty="0"/>
                  <a:t>是第</a:t>
                </a:r>
                <a:r>
                  <a:rPr lang="en-US" altLang="zh-CN" sz="1800" dirty="0"/>
                  <a:t>n</a:t>
                </a:r>
                <a:r>
                  <a:rPr lang="zh-CN" altLang="zh-CN" sz="1800" dirty="0"/>
                  <a:t>个节点的气体速度，</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𝑛</m:t>
                        </m:r>
                      </m:sub>
                    </m:sSub>
                  </m:oMath>
                </a14:m>
                <a:r>
                  <a:rPr lang="zh-CN" altLang="zh-CN" sz="1800" dirty="0"/>
                  <a:t>是一个基于距离的权重计算因子，公式为</a:t>
                </a:r>
                <a14:m>
                  <m:oMath xmlns:m="http://schemas.openxmlformats.org/officeDocument/2006/math">
                    <m:sSub>
                      <m:sSubPr>
                        <m:ctrlPr>
                          <a:rPr lang="zh-CN" altLang="zh-CN" sz="1800" i="1" smtClean="0">
                            <a:solidFill>
                              <a:srgbClr val="FFFF00"/>
                            </a:solidFill>
                            <a:latin typeface="Cambria Math" panose="02040503050406030204" pitchFamily="18" charset="0"/>
                          </a:rPr>
                        </m:ctrlPr>
                      </m:sSubPr>
                      <m:e>
                        <m:r>
                          <a:rPr lang="en-US" altLang="zh-CN" sz="1800" i="1">
                            <a:solidFill>
                              <a:srgbClr val="FFFF00"/>
                            </a:solidFill>
                            <a:latin typeface="Cambria Math" panose="02040503050406030204" pitchFamily="18" charset="0"/>
                          </a:rPr>
                          <m:t>𝑤</m:t>
                        </m:r>
                      </m:e>
                      <m:sub>
                        <m:r>
                          <a:rPr lang="en-US" altLang="zh-CN" sz="1800" i="1">
                            <a:solidFill>
                              <a:srgbClr val="FFFF00"/>
                            </a:solidFill>
                            <a:latin typeface="Cambria Math" panose="02040503050406030204" pitchFamily="18" charset="0"/>
                          </a:rPr>
                          <m:t>𝑛</m:t>
                        </m:r>
                      </m:sub>
                    </m:sSub>
                    <m:r>
                      <a:rPr lang="en-US" altLang="zh-CN" sz="1800">
                        <a:solidFill>
                          <a:srgbClr val="FFFF00"/>
                        </a:solidFill>
                        <a:latin typeface="Cambria Math" panose="02040503050406030204" pitchFamily="18" charset="0"/>
                      </a:rPr>
                      <m:t>=</m:t>
                    </m:r>
                    <m:f>
                      <m:fPr>
                        <m:ctrlPr>
                          <a:rPr lang="zh-CN" altLang="zh-CN" sz="1800" i="1">
                            <a:solidFill>
                              <a:srgbClr val="FFFF00"/>
                            </a:solidFill>
                            <a:latin typeface="Cambria Math" panose="02040503050406030204" pitchFamily="18" charset="0"/>
                          </a:rPr>
                        </m:ctrlPr>
                      </m:fPr>
                      <m:num>
                        <m:sSubSup>
                          <m:sSubSupPr>
                            <m:ctrlPr>
                              <a:rPr lang="zh-CN" altLang="zh-CN" sz="1800" i="1">
                                <a:solidFill>
                                  <a:srgbClr val="FFFF00"/>
                                </a:solidFill>
                                <a:latin typeface="Cambria Math" panose="02040503050406030204" pitchFamily="18" charset="0"/>
                              </a:rPr>
                            </m:ctrlPr>
                          </m:sSubSupPr>
                          <m:e>
                            <m:r>
                              <a:rPr lang="en-US" altLang="zh-CN" sz="1800" i="1">
                                <a:solidFill>
                                  <a:srgbClr val="FFFF00"/>
                                </a:solidFill>
                                <a:latin typeface="Cambria Math" panose="02040503050406030204" pitchFamily="18" charset="0"/>
                              </a:rPr>
                              <m:t>𝑙</m:t>
                            </m:r>
                          </m:e>
                          <m:sub>
                            <m:r>
                              <a:rPr lang="en-US" altLang="zh-CN" sz="1800" i="1">
                                <a:solidFill>
                                  <a:srgbClr val="FFFF00"/>
                                </a:solidFill>
                                <a:latin typeface="Cambria Math" panose="02040503050406030204" pitchFamily="18" charset="0"/>
                              </a:rPr>
                              <m:t>𝑑𝑛</m:t>
                            </m:r>
                          </m:sub>
                          <m:sup>
                            <m:r>
                              <a:rPr lang="en-US" altLang="zh-CN" sz="1800" i="1">
                                <a:solidFill>
                                  <a:srgbClr val="FFFF00"/>
                                </a:solidFill>
                                <a:latin typeface="Cambria Math" panose="02040503050406030204" pitchFamily="18" charset="0"/>
                              </a:rPr>
                              <m:t>−3</m:t>
                            </m:r>
                          </m:sup>
                        </m:sSubSup>
                      </m:num>
                      <m:den>
                        <m:nary>
                          <m:naryPr>
                            <m:chr m:val="∑"/>
                            <m:limLoc m:val="undOvr"/>
                            <m:subHide m:val="on"/>
                            <m:supHide m:val="on"/>
                            <m:ctrlPr>
                              <a:rPr lang="zh-CN" altLang="zh-CN" sz="1800" i="1">
                                <a:solidFill>
                                  <a:srgbClr val="FFFF00"/>
                                </a:solidFill>
                                <a:latin typeface="Cambria Math" panose="02040503050406030204" pitchFamily="18" charset="0"/>
                              </a:rPr>
                            </m:ctrlPr>
                          </m:naryPr>
                          <m:sub/>
                          <m:sup/>
                          <m:e>
                            <m:sSubSup>
                              <m:sSubSupPr>
                                <m:ctrlPr>
                                  <a:rPr lang="zh-CN" altLang="zh-CN" sz="1800" i="1">
                                    <a:solidFill>
                                      <a:srgbClr val="FFFF00"/>
                                    </a:solidFill>
                                    <a:latin typeface="Cambria Math" panose="02040503050406030204" pitchFamily="18" charset="0"/>
                                  </a:rPr>
                                </m:ctrlPr>
                              </m:sSubSupPr>
                              <m:e>
                                <m:r>
                                  <a:rPr lang="en-US" altLang="zh-CN" sz="1800" i="1">
                                    <a:solidFill>
                                      <a:srgbClr val="FFFF00"/>
                                    </a:solidFill>
                                    <a:latin typeface="Cambria Math" panose="02040503050406030204" pitchFamily="18" charset="0"/>
                                  </a:rPr>
                                  <m:t>𝑙</m:t>
                                </m:r>
                              </m:e>
                              <m:sub>
                                <m:r>
                                  <a:rPr lang="en-US" altLang="zh-CN" sz="1800" i="1">
                                    <a:solidFill>
                                      <a:srgbClr val="FFFF00"/>
                                    </a:solidFill>
                                    <a:latin typeface="Cambria Math" panose="02040503050406030204" pitchFamily="18" charset="0"/>
                                  </a:rPr>
                                  <m:t>𝑑𝑖</m:t>
                                </m:r>
                              </m:sub>
                              <m:sup>
                                <m:r>
                                  <a:rPr lang="en-US" altLang="zh-CN" sz="1800" i="1">
                                    <a:solidFill>
                                      <a:srgbClr val="FFFF00"/>
                                    </a:solidFill>
                                    <a:latin typeface="Cambria Math" panose="02040503050406030204" pitchFamily="18" charset="0"/>
                                  </a:rPr>
                                  <m:t>−3</m:t>
                                </m:r>
                              </m:sup>
                            </m:sSubSup>
                          </m:e>
                        </m:nary>
                      </m:den>
                    </m:f>
                  </m:oMath>
                </a14:m>
                <a:r>
                  <a:rPr lang="zh-CN" altLang="zh-CN" sz="1800" dirty="0"/>
                  <a:t>，</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m:t>
                        </m:r>
                      </m:e>
                      <m:sub>
                        <m:r>
                          <a:rPr lang="en-US" altLang="zh-CN" sz="1800" i="1">
                            <a:latin typeface="Cambria Math" panose="02040503050406030204" pitchFamily="18" charset="0"/>
                          </a:rPr>
                          <m:t>𝑑𝑛</m:t>
                        </m:r>
                      </m:sub>
                    </m:sSub>
                  </m:oMath>
                </a14:m>
                <a:r>
                  <a:rPr lang="zh-CN" altLang="zh-CN" sz="1800" dirty="0"/>
                  <a:t>是液滴位置与周围节点之间的距离；</a:t>
                </a:r>
                <a14:m>
                  <m:oMath xmlns:m="http://schemas.openxmlformats.org/officeDocument/2006/math">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𝑢</m:t>
                        </m:r>
                      </m:e>
                      <m:sub>
                        <m:r>
                          <a:rPr lang="en-US" altLang="zh-CN" sz="1800" i="1">
                            <a:latin typeface="Cambria Math" panose="02040503050406030204" pitchFamily="18" charset="0"/>
                          </a:rPr>
                          <m:t>𝑝</m:t>
                        </m:r>
                        <m:r>
                          <a:rPr lang="en-US" altLang="zh-CN" sz="1800" i="1">
                            <a:latin typeface="Cambria Math" panose="02040503050406030204" pitchFamily="18" charset="0"/>
                          </a:rPr>
                          <m:t>,</m:t>
                        </m:r>
                        <m:r>
                          <a:rPr lang="en-US" altLang="zh-CN" sz="1800" i="1">
                            <a:latin typeface="Cambria Math" panose="02040503050406030204" pitchFamily="18" charset="0"/>
                          </a:rPr>
                          <m:t>𝑖</m:t>
                        </m:r>
                      </m:sub>
                      <m:sup>
                        <m:r>
                          <a:rPr lang="en-US" altLang="zh-CN" sz="1800" i="1">
                            <a:latin typeface="Cambria Math" panose="02040503050406030204" pitchFamily="18" charset="0"/>
                          </a:rPr>
                          <m:t>′</m:t>
                        </m:r>
                      </m:sup>
                    </m:sSubSup>
                  </m:oMath>
                </a14:m>
                <a:r>
                  <a:rPr lang="zh-CN" altLang="zh-CN" sz="1800" dirty="0"/>
                  <a:t>则是液滴的弥散速度，可以处理为一个随机分布的速度，一般可取高斯分布，</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𝐶</m:t>
                        </m:r>
                      </m:e>
                      <m:sub>
                        <m:r>
                          <a:rPr lang="en-US" altLang="zh-CN" sz="1800" i="1">
                            <a:latin typeface="Cambria Math" panose="02040503050406030204" pitchFamily="18" charset="0"/>
                          </a:rPr>
                          <m:t>𝐷</m:t>
                        </m:r>
                      </m:sub>
                    </m:sSub>
                  </m:oMath>
                </a14:m>
                <a:r>
                  <a:rPr lang="zh-CN" altLang="zh-CN" sz="1800" dirty="0"/>
                  <a:t>是液体的曳力系数，定义如下：</a:t>
                </a:r>
              </a:p>
              <a:p>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𝐶</m:t>
                        </m:r>
                      </m:e>
                      <m:sub>
                        <m:r>
                          <a:rPr lang="en-US" altLang="zh-CN" sz="1800" i="1">
                            <a:latin typeface="Cambria Math" panose="02040503050406030204" pitchFamily="18" charset="0"/>
                          </a:rPr>
                          <m:t>𝐷</m:t>
                        </m:r>
                      </m:sub>
                    </m:sSub>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eqArr>
                          <m:eqArrPr>
                            <m:ctrlPr>
                              <a:rPr lang="zh-CN" altLang="zh-CN" sz="1800" i="1">
                                <a:latin typeface="Cambria Math" panose="02040503050406030204" pitchFamily="18" charset="0"/>
                              </a:rPr>
                            </m:ctrlPr>
                          </m:eqArr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24</m:t>
                                </m:r>
                              </m:num>
                              <m:den>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𝑅𝑒</m:t>
                                    </m:r>
                                  </m:e>
                                  <m:sub>
                                    <m:r>
                                      <a:rPr lang="en-US" altLang="zh-CN" sz="1800" i="1">
                                        <a:latin typeface="Cambria Math" panose="02040503050406030204" pitchFamily="18" charset="0"/>
                                      </a:rPr>
                                      <m:t>𝑑</m:t>
                                    </m:r>
                                  </m:sub>
                                </m:sSub>
                              </m:den>
                            </m:f>
                            <m:d>
                              <m:dPr>
                                <m:ctrlPr>
                                  <a:rPr lang="zh-CN" altLang="zh-CN" sz="1800" i="1">
                                    <a:latin typeface="Cambria Math" panose="02040503050406030204" pitchFamily="18" charset="0"/>
                                  </a:rPr>
                                </m:ctrlPr>
                              </m:dPr>
                              <m:e>
                                <m:r>
                                  <a:rPr lang="en-US" altLang="zh-CN" sz="1800" i="1">
                                    <a:latin typeface="Cambria Math" panose="02040503050406030204" pitchFamily="18" charset="0"/>
                                  </a:rPr>
                                  <m:t>1+</m:t>
                                </m:r>
                                <m:f>
                                  <m:fPr>
                                    <m:type m:val="lin"/>
                                    <m:ctrlPr>
                                      <a:rPr lang="zh-CN" altLang="zh-CN" sz="1800" i="1">
                                        <a:latin typeface="Cambria Math" panose="02040503050406030204" pitchFamily="18" charset="0"/>
                                      </a:rPr>
                                    </m:ctrlPr>
                                  </m:fPr>
                                  <m:num>
                                    <m:r>
                                      <a:rPr lang="en-US" altLang="zh-CN" sz="1800" b="0" i="1" smtClean="0">
                                        <a:latin typeface="Cambria Math" panose="02040503050406030204" pitchFamily="18" charset="0"/>
                                      </a:rPr>
                                      <m:t>   </m:t>
                                    </m:r>
                                    <m:r>
                                      <a:rPr lang="en-US" altLang="zh-CN" sz="1800" i="1">
                                        <a:latin typeface="Cambria Math" panose="02040503050406030204" pitchFamily="18" charset="0"/>
                                      </a:rPr>
                                      <m:t>1</m:t>
                                    </m:r>
                                  </m:num>
                                  <m:den>
                                    <m:r>
                                      <a:rPr lang="en-US" altLang="zh-CN" sz="1800" i="1">
                                        <a:latin typeface="Cambria Math" panose="02040503050406030204" pitchFamily="18" charset="0"/>
                                      </a:rPr>
                                      <m:t>6</m:t>
                                    </m:r>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𝑅𝑒</m:t>
                                        </m:r>
                                      </m:e>
                                      <m:sub>
                                        <m:r>
                                          <a:rPr lang="en-US" altLang="zh-CN" sz="1800" i="1">
                                            <a:latin typeface="Cambria Math" panose="02040503050406030204" pitchFamily="18" charset="0"/>
                                          </a:rPr>
                                          <m:t>𝑑</m:t>
                                        </m:r>
                                      </m:sub>
                                      <m:sup>
                                        <m:f>
                                          <m:fPr>
                                            <m:type m:val="lin"/>
                                            <m:ctrlPr>
                                              <a:rPr lang="zh-CN" altLang="zh-CN" sz="1800" i="1">
                                                <a:latin typeface="Cambria Math" panose="02040503050406030204" pitchFamily="18" charset="0"/>
                                              </a:rPr>
                                            </m:ctrlPr>
                                          </m:fPr>
                                          <m:num>
                                            <m:r>
                                              <a:rPr lang="en-US" altLang="zh-CN" sz="1800" i="1">
                                                <a:latin typeface="Cambria Math" panose="02040503050406030204" pitchFamily="18" charset="0"/>
                                              </a:rPr>
                                              <m:t>2</m:t>
                                            </m:r>
                                          </m:num>
                                          <m:den>
                                            <m:r>
                                              <a:rPr lang="en-US" altLang="zh-CN" sz="1800" i="1">
                                                <a:latin typeface="Cambria Math" panose="02040503050406030204" pitchFamily="18" charset="0"/>
                                              </a:rPr>
                                              <m:t>3</m:t>
                                            </m:r>
                                          </m:den>
                                        </m:f>
                                      </m:sup>
                                    </m:sSubSup>
                                  </m:den>
                                </m:f>
                              </m:e>
                            </m:d>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𝑅𝑒</m:t>
                                </m:r>
                              </m:e>
                              <m:sub>
                                <m:r>
                                  <a:rPr lang="en-US" altLang="zh-CN" sz="1800" i="1">
                                    <a:latin typeface="Cambria Math" panose="02040503050406030204" pitchFamily="18" charset="0"/>
                                  </a:rPr>
                                  <m:t>𝑑</m:t>
                                </m:r>
                              </m:sub>
                            </m:sSub>
                            <m:r>
                              <a:rPr lang="en-US" altLang="zh-CN" sz="1800" i="1">
                                <a:latin typeface="Cambria Math" panose="02040503050406030204" pitchFamily="18" charset="0"/>
                              </a:rPr>
                              <m:t>≤1000  </m:t>
                            </m:r>
                          </m:e>
                          <m:e>
                            <m:r>
                              <a:rPr lang="en-US" altLang="zh-CN" sz="1800" i="1">
                                <a:latin typeface="Cambria Math" panose="02040503050406030204" pitchFamily="18" charset="0"/>
                              </a:rPr>
                              <m:t>0.424,</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𝑅𝑒</m:t>
                                </m:r>
                              </m:e>
                              <m:sub>
                                <m:r>
                                  <a:rPr lang="en-US" altLang="zh-CN" sz="1800" i="1">
                                    <a:latin typeface="Cambria Math" panose="02040503050406030204" pitchFamily="18" charset="0"/>
                                  </a:rPr>
                                  <m:t>𝑑</m:t>
                                </m:r>
                              </m:sub>
                            </m:sSub>
                            <m:r>
                              <a:rPr lang="en-US" altLang="zh-CN" sz="1800" i="1">
                                <a:latin typeface="Cambria Math" panose="02040503050406030204" pitchFamily="18" charset="0"/>
                              </a:rPr>
                              <m:t>&gt;1000</m:t>
                            </m:r>
                          </m:e>
                        </m:eqArr>
                      </m:e>
                    </m:d>
                  </m:oMath>
                </a14:m>
                <a:r>
                  <a:rPr lang="en-US" altLang="zh-CN" sz="1800" dirty="0"/>
                  <a:t>                           </a:t>
                </a:r>
                <a:endParaRPr lang="zh-CN" altLang="zh-CN" sz="1800" dirty="0"/>
              </a:p>
              <a:p>
                <a:pPr>
                  <a:lnSpc>
                    <a:spcPct val="170000"/>
                  </a:lnSpc>
                </a:pPr>
                <a:r>
                  <a:rPr lang="zh-CN" altLang="zh-CN" sz="1800" dirty="0"/>
                  <a:t>以上是对单颗粒的模型，而对于单个网格体（假定体积为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𝑉</m:t>
                        </m:r>
                      </m:e>
                      <m:sub>
                        <m:r>
                          <a:rPr lang="en-US" altLang="zh-CN" sz="1800" i="1">
                            <a:latin typeface="Cambria Math" panose="02040503050406030204" pitchFamily="18" charset="0"/>
                          </a:rPr>
                          <m:t>𝑐𝑒𝑙𝑙</m:t>
                        </m:r>
                      </m:sub>
                    </m:sSub>
                  </m:oMath>
                </a14:m>
                <a:r>
                  <a:rPr lang="zh-CN" altLang="zh-CN" sz="1800" dirty="0"/>
                  <a:t>）而言，则有</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𝑉</m:t>
                        </m:r>
                      </m:e>
                      <m:sub>
                        <m:r>
                          <a:rPr lang="en-US" altLang="zh-CN" sz="1800" i="1">
                            <a:latin typeface="Cambria Math" panose="02040503050406030204" pitchFamily="18" charset="0"/>
                          </a:rPr>
                          <m:t>𝑐𝑒𝑙𝑙</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nary>
                      <m:naryPr>
                        <m:chr m:val="∑"/>
                        <m:limLoc m:val="subSup"/>
                        <m:supHide m:val="on"/>
                        <m:ctrlPr>
                          <a:rPr lang="zh-CN" altLang="zh-CN" sz="1800" i="1">
                            <a:latin typeface="Cambria Math" panose="02040503050406030204" pitchFamily="18" charset="0"/>
                          </a:rPr>
                        </m:ctrlPr>
                      </m:naryPr>
                      <m:sub>
                        <m:r>
                          <a:rPr lang="en-US" altLang="zh-CN" sz="1800" i="1">
                            <a:latin typeface="Cambria Math" panose="02040503050406030204" pitchFamily="18" charset="0"/>
                          </a:rPr>
                          <m:t>𝑑</m:t>
                        </m:r>
                      </m:sub>
                      <m:sup/>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𝑑</m:t>
                            </m:r>
                          </m:sub>
                        </m:sSub>
                      </m:e>
                    </m:nary>
                  </m:oMath>
                </a14:m>
                <a:r>
                  <a:rPr lang="zh-CN" altLang="zh-CN" sz="1800" dirty="0"/>
                  <a:t>，其中</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i="1">
                            <a:latin typeface="Cambria Math" panose="02040503050406030204" pitchFamily="18" charset="0"/>
                          </a:rPr>
                          <m:t>𝑖</m:t>
                        </m:r>
                      </m:sub>
                    </m:sSub>
                  </m:oMath>
                </a14:m>
                <a:r>
                  <a:rPr lang="zh-CN" altLang="zh-CN" sz="1800" dirty="0"/>
                  <a:t>是指单位体积所受的力，同理可以推到出单位体积液滴质量计算公式为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𝑉</m:t>
                        </m:r>
                      </m:e>
                      <m:sub>
                        <m:r>
                          <a:rPr lang="en-US" altLang="zh-CN" sz="1800" i="1">
                            <a:latin typeface="Cambria Math" panose="02040503050406030204" pitchFamily="18" charset="0"/>
                          </a:rPr>
                          <m:t>𝑐𝑒𝑙𝑙</m:t>
                        </m:r>
                      </m:sub>
                    </m:sSub>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𝑀</m:t>
                        </m:r>
                      </m:e>
                    </m:acc>
                    <m:r>
                      <a:rPr lang="en-US" altLang="zh-CN" sz="1800" i="1">
                        <a:latin typeface="Cambria Math" panose="02040503050406030204" pitchFamily="18" charset="0"/>
                      </a:rPr>
                      <m:t>=</m:t>
                    </m:r>
                    <m:nary>
                      <m:naryPr>
                        <m:chr m:val="∑"/>
                        <m:limLoc m:val="subSup"/>
                        <m:supHide m:val="on"/>
                        <m:ctrlPr>
                          <a:rPr lang="zh-CN" altLang="zh-CN" sz="1800" i="1">
                            <a:latin typeface="Cambria Math" panose="02040503050406030204" pitchFamily="18" charset="0"/>
                          </a:rPr>
                        </m:ctrlPr>
                      </m:naryPr>
                      <m:sub>
                        <m:r>
                          <a:rPr lang="en-US" altLang="zh-CN" sz="1800" i="1">
                            <a:latin typeface="Cambria Math" panose="02040503050406030204" pitchFamily="18" charset="0"/>
                          </a:rPr>
                          <m:t>𝑑</m:t>
                        </m:r>
                      </m:sub>
                      <m:sup/>
                      <m:e>
                        <m:sSub>
                          <m:sSubPr>
                            <m:ctrlPr>
                              <a:rPr lang="zh-CN" altLang="zh-CN" sz="1800" i="1">
                                <a:latin typeface="Cambria Math" panose="02040503050406030204" pitchFamily="18" charset="0"/>
                              </a:rPr>
                            </m:ctrlPr>
                          </m:sSubPr>
                          <m:e>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𝑚</m:t>
                                </m:r>
                              </m:e>
                            </m:acc>
                          </m:e>
                          <m:sub>
                            <m:r>
                              <a:rPr lang="en-US" altLang="zh-CN" sz="1800" i="1">
                                <a:latin typeface="Cambria Math" panose="02040503050406030204" pitchFamily="18" charset="0"/>
                              </a:rPr>
                              <m:t>𝑑</m:t>
                            </m:r>
                          </m:sub>
                        </m:sSub>
                      </m:e>
                    </m:nary>
                  </m:oMath>
                </a14:m>
                <a:r>
                  <a:rPr lang="zh-CN" altLang="zh-CN" sz="1800" dirty="0"/>
                  <a:t>。</a:t>
                </a:r>
                <a:r>
                  <a:rPr lang="en-US" altLang="zh-CN" sz="1800" dirty="0">
                    <a:cs typeface="Times New Roman" panose="02020603050405020304" pitchFamily="18" charset="0"/>
                  </a:rPr>
                  <a:t>                           </a:t>
                </a:r>
                <a:endParaRPr lang="zh-CN" altLang="en-US" sz="1800" dirty="0"/>
              </a:p>
              <a:p>
                <a:endParaRPr lang="zh-CN" altLang="en-US" sz="1800" dirty="0">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3741" y="597310"/>
                <a:ext cx="12211664" cy="6039463"/>
              </a:xfrm>
              <a:blipFill rotWithShape="0">
                <a:blip r:embed="rId2"/>
                <a:stretch>
                  <a:fillRect l="-349" r="-300" b="-153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2614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5890" y="120429"/>
            <a:ext cx="9695161" cy="580119"/>
          </a:xfrm>
        </p:spPr>
        <p:txBody>
          <a:bodyPr>
            <a:noAutofit/>
          </a:bodyPr>
          <a:lstStyle/>
          <a:p>
            <a:r>
              <a:rPr lang="zh-CN" altLang="zh-CN" sz="2400" dirty="0"/>
              <a:t>基于可压缩</a:t>
            </a:r>
            <a:r>
              <a:rPr lang="en-US" altLang="zh-CN" sz="2400" dirty="0"/>
              <a:t>LES</a:t>
            </a:r>
            <a:r>
              <a:rPr lang="zh-CN" altLang="zh-CN" sz="2400" dirty="0"/>
              <a:t>方法湍动能输运过程模拟的液体燃料喷雾雾化过程研究</a:t>
            </a:r>
            <a:endParaRPr lang="zh-CN" altLang="en-US" sz="2400" dirty="0"/>
          </a:p>
        </p:txBody>
      </p:sp>
      <mc:AlternateContent xmlns:mc="http://schemas.openxmlformats.org/markup-compatibility/2006" xmlns:a14="http://schemas.microsoft.com/office/drawing/2010/main">
        <mc:Choice Requires="a14">
          <p:sp>
            <p:nvSpPr>
              <p:cNvPr id="4" name="内容占位符 2"/>
              <p:cNvSpPr txBox="1">
                <a:spLocks/>
              </p:cNvSpPr>
              <p:nvPr/>
            </p:nvSpPr>
            <p:spPr>
              <a:xfrm>
                <a:off x="3592363" y="1082716"/>
                <a:ext cx="7437695" cy="131153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标准的</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方程湍动能输运方程</a:t>
                </a:r>
                <a:endParaRPr lang="en-US" altLang="zh-CN" dirty="0" smtClean="0">
                  <a:latin typeface="微软雅黑" panose="020B0503020204020204" pitchFamily="34" charset="-122"/>
                  <a:ea typeface="微软雅黑" panose="020B0503020204020204" pitchFamily="34" charset="-122"/>
                </a:endParaRPr>
              </a:p>
              <a:p>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𝜌</m:t>
                            </m:r>
                          </m:e>
                        </m:acc>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𝑠𝑔𝑠</m:t>
                            </m:r>
                          </m:sub>
                        </m:sSub>
                      </m:num>
                      <m:den>
                        <m:r>
                          <a:rPr lang="en-US" altLang="zh-CN" i="1">
                            <a:latin typeface="Cambria Math" panose="02040503050406030204" pitchFamily="18" charset="0"/>
                          </a:rPr>
                          <m:t>𝜕</m:t>
                        </m:r>
                        <m:r>
                          <a:rPr lang="en-US" altLang="zh-CN" i="1">
                            <a:latin typeface="Cambria Math" panose="02040503050406030204" pitchFamily="18" charset="0"/>
                          </a:rPr>
                          <m:t>𝑡</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𝜌</m:t>
                            </m:r>
                          </m:e>
                        </m:acc>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𝑗</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𝑠𝑔𝑠</m:t>
                            </m:r>
                          </m:sub>
                        </m:sSub>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𝑇</m:t>
                            </m:r>
                          </m:sub>
                        </m:sSub>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𝑠𝑔𝑠</m:t>
                                </m:r>
                              </m:sub>
                            </m:sSub>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d>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𝑠𝑔𝑠</m:t>
                        </m:r>
                      </m:sub>
                    </m:sSub>
                  </m:oMath>
                </a14:m>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a:xfrm>
                <a:off x="3592363" y="1082716"/>
                <a:ext cx="7437695" cy="1311534"/>
              </a:xfrm>
              <a:prstGeom prst="rect">
                <a:avLst/>
              </a:prstGeom>
              <a:blipFill rotWithShape="0">
                <a:blip r:embed="rId2"/>
                <a:stretch>
                  <a:fillRect l="-574" t="-2791"/>
                </a:stretch>
              </a:blipFill>
            </p:spPr>
            <p:txBody>
              <a:bodyPr/>
              <a:lstStyle/>
              <a:p>
                <a:r>
                  <a:rPr lang="zh-CN" altLang="en-US">
                    <a:noFill/>
                  </a:rPr>
                  <a:t> </a:t>
                </a:r>
              </a:p>
            </p:txBody>
          </p:sp>
        </mc:Fallback>
      </mc:AlternateContent>
      <p:sp>
        <p:nvSpPr>
          <p:cNvPr id="5" name="立方体 4"/>
          <p:cNvSpPr/>
          <p:nvPr/>
        </p:nvSpPr>
        <p:spPr>
          <a:xfrm>
            <a:off x="289525" y="787781"/>
            <a:ext cx="2768000" cy="2512951"/>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6" name="组合 5"/>
          <p:cNvGrpSpPr/>
          <p:nvPr/>
        </p:nvGrpSpPr>
        <p:grpSpPr>
          <a:xfrm>
            <a:off x="650756" y="1034621"/>
            <a:ext cx="2174216" cy="2019586"/>
            <a:chOff x="664234" y="2268477"/>
            <a:chExt cx="2174216" cy="2019586"/>
          </a:xfrm>
        </p:grpSpPr>
        <p:sp>
          <p:nvSpPr>
            <p:cNvPr id="7" name="椭圆 6"/>
            <p:cNvSpPr/>
            <p:nvPr/>
          </p:nvSpPr>
          <p:spPr>
            <a:xfrm>
              <a:off x="664234" y="3243532"/>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7"/>
            <p:cNvSpPr/>
            <p:nvPr/>
          </p:nvSpPr>
          <p:spPr>
            <a:xfrm>
              <a:off x="1419584" y="3873996"/>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椭圆 8"/>
            <p:cNvSpPr/>
            <p:nvPr/>
          </p:nvSpPr>
          <p:spPr>
            <a:xfrm>
              <a:off x="1687003" y="3019245"/>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9"/>
            <p:cNvSpPr/>
            <p:nvPr/>
          </p:nvSpPr>
          <p:spPr>
            <a:xfrm>
              <a:off x="1175618" y="3019245"/>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763976" y="4012018"/>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1954422" y="3565369"/>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2571031" y="2972339"/>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1307441" y="3381554"/>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1548171" y="2287528"/>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椭圆 15"/>
            <p:cNvSpPr/>
            <p:nvPr/>
          </p:nvSpPr>
          <p:spPr>
            <a:xfrm>
              <a:off x="1031395" y="2268477"/>
              <a:ext cx="267419" cy="2760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7" name="矩形 16"/>
              <p:cNvSpPr/>
              <p:nvPr/>
            </p:nvSpPr>
            <p:spPr>
              <a:xfrm>
                <a:off x="3057524" y="2689185"/>
                <a:ext cx="9006657" cy="3365858"/>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为计算液体颗粒对于湍动能的影响，可以在湍动能输运方程中新增加一个源项来表示液体颗粒对于湍动能的影响，如果记该源项为</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𝑠</m:t>
                        </m:r>
                      </m:sub>
                    </m:sSub>
                  </m:oMath>
                </a14:m>
                <a:r>
                  <a:rPr lang="zh-CN" altLang="en-US" dirty="0" smtClean="0">
                    <a:latin typeface="微软雅黑" panose="020B0503020204020204" pitchFamily="34" charset="-122"/>
                    <a:ea typeface="微软雅黑" panose="020B0503020204020204" pitchFamily="34" charset="-122"/>
                  </a:rPr>
                  <a:t>，则新的输运方程修正为</a:t>
                </a:r>
                <a:endParaRPr lang="en-US" altLang="zh-CN" dirty="0" smtClean="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𝜌</m:t>
                              </m:r>
                            </m:e>
                          </m:acc>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𝑠𝑔𝑠</m:t>
                              </m:r>
                            </m:sub>
                          </m:sSub>
                        </m:num>
                        <m:den>
                          <m:r>
                            <a:rPr lang="en-US" altLang="zh-CN" i="1">
                              <a:latin typeface="Cambria Math" panose="02040503050406030204" pitchFamily="18" charset="0"/>
                            </a:rPr>
                            <m:t>𝜕</m:t>
                          </m:r>
                          <m:r>
                            <a:rPr lang="en-US" altLang="zh-CN" i="1">
                              <a:latin typeface="Cambria Math" panose="02040503050406030204" pitchFamily="18" charset="0"/>
                            </a:rPr>
                            <m:t>𝑡</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𝜌</m:t>
                              </m:r>
                            </m:e>
                          </m:acc>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𝑗</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𝑠𝑔𝑠</m:t>
                              </m:r>
                            </m:sub>
                          </m:sSub>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𝑇</m:t>
                              </m:r>
                            </m:sub>
                          </m:sSub>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𝑠𝑔𝑠</m:t>
                                  </m:r>
                                </m:sub>
                              </m:sSub>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d>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𝑠𝑔𝑠</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𝑠</m:t>
                          </m:r>
                        </m:sub>
                      </m:sSub>
                    </m:oMath>
                  </m:oMathPara>
                </a14:m>
                <a:endParaRPr lang="en-US" altLang="zh-CN" dirty="0" smtClean="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根据推导，可以得出：</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𝑠</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𝑖</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oMath>
                </a14:m>
                <a:r>
                  <a:rPr lang="zh-CN" altLang="zh-CN" dirty="0">
                    <a:latin typeface="微软雅黑" panose="020B0503020204020204" pitchFamily="34" charset="-122"/>
                    <a:ea typeface="微软雅黑" panose="020B0503020204020204" pitchFamily="34" charset="-122"/>
                  </a:rPr>
                  <a:t>，引入脉动速度的定义</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e>
                    </m:d>
                  </m:oMath>
                </a14:m>
                <a:r>
                  <a:rPr lang="zh-CN" altLang="zh-CN" dirty="0">
                    <a:latin typeface="微软雅黑" panose="020B0503020204020204" pitchFamily="34" charset="-122"/>
                    <a:ea typeface="微软雅黑" panose="020B0503020204020204" pitchFamily="34" charset="-122"/>
                  </a:rPr>
                  <a:t>，以及</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𝑐𝑒𝑙𝑙</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limLoc m:val="subSup"/>
                        <m:supHide m:val="on"/>
                        <m:ctrlPr>
                          <a:rPr lang="zh-CN" altLang="zh-CN" i="1">
                            <a:latin typeface="Cambria Math" panose="02040503050406030204" pitchFamily="18" charset="0"/>
                          </a:rPr>
                        </m:ctrlPr>
                      </m:naryPr>
                      <m:sub>
                        <m:r>
                          <a:rPr lang="en-US" altLang="zh-CN" i="1">
                            <a:latin typeface="Cambria Math" panose="02040503050406030204" pitchFamily="18" charset="0"/>
                          </a:rPr>
                          <m:t>𝑑</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𝑑</m:t>
                            </m:r>
                          </m:sub>
                        </m:sSub>
                      </m:e>
                    </m:nary>
                  </m:oMath>
                </a14:m>
                <a:r>
                  <a:rPr lang="zh-CN" altLang="zh-CN" dirty="0">
                    <a:latin typeface="微软雅黑" panose="020B0503020204020204" pitchFamily="34" charset="-122"/>
                    <a:ea typeface="微软雅黑" panose="020B0503020204020204" pitchFamily="34" charset="-122"/>
                  </a:rPr>
                  <a:t>，可以得到源项计算公式，如下。</a:t>
                </a:r>
              </a:p>
              <a:p>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𝑠</m:t>
                        </m:r>
                      </m:sub>
                    </m:sSub>
                    <m:r>
                      <a:rPr lang="en-US" altLang="zh-CN" i="1">
                        <a:latin typeface="Cambria Math" panose="02040503050406030204" pitchFamily="18" charset="0"/>
                      </a:rPr>
                      <m:t>=−</m:t>
                    </m:r>
                    <m:f>
                      <m:fPr>
                        <m:type m:val="lin"/>
                        <m:ctrlPr>
                          <a:rPr lang="zh-CN" altLang="zh-CN" i="1">
                            <a:latin typeface="Cambria Math" panose="02040503050406030204" pitchFamily="18" charset="0"/>
                          </a:rPr>
                        </m:ctrlPr>
                      </m:fPr>
                      <m:num>
                        <m:d>
                          <m:dPr>
                            <m:ctrlPr>
                              <a:rPr lang="zh-CN" altLang="zh-CN" i="1">
                                <a:latin typeface="Cambria Math" panose="02040503050406030204" pitchFamily="18" charset="0"/>
                              </a:rPr>
                            </m:ctrlPr>
                          </m:dPr>
                          <m:e>
                            <m:nary>
                              <m:naryPr>
                                <m:chr m:val="∑"/>
                                <m:limLoc m:val="subSup"/>
                                <m:supHide m:val="on"/>
                                <m:ctrlPr>
                                  <a:rPr lang="zh-CN" altLang="zh-CN" i="1">
                                    <a:latin typeface="Cambria Math" panose="02040503050406030204" pitchFamily="18" charset="0"/>
                                  </a:rPr>
                                </m:ctrlPr>
                              </m:naryPr>
                              <m:sub>
                                <m:r>
                                  <a:rPr lang="en-US" altLang="zh-CN" i="1">
                                    <a:latin typeface="Cambria Math" panose="02040503050406030204" pitchFamily="18" charset="0"/>
                                  </a:rPr>
                                  <m:t>𝑑</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𝑑</m:t>
                                    </m:r>
                                  </m:sub>
                                </m:sSub>
                              </m:e>
                            </m:nary>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e>
                                </m:d>
                              </m:e>
                            </m:d>
                          </m:e>
                        </m:d>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𝑐𝑒𝑙𝑙</m:t>
                            </m:r>
                          </m:sub>
                        </m:sSub>
                      </m:den>
                    </m:f>
                  </m:oMath>
                </a14:m>
                <a:r>
                  <a:rPr lang="en-US" altLang="zh-CN" dirty="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r>
                  <a:rPr lang="zh-CN" altLang="zh-CN" dirty="0" smtClean="0">
                    <a:latin typeface="微软雅黑" panose="020B0503020204020204" pitchFamily="34" charset="-122"/>
                    <a:ea typeface="微软雅黑" panose="020B0503020204020204" pitchFamily="34" charset="-122"/>
                  </a:rPr>
                  <a:t>基于</a:t>
                </a:r>
                <a:r>
                  <a:rPr lang="zh-CN" altLang="zh-CN" dirty="0">
                    <a:latin typeface="微软雅黑" panose="020B0503020204020204" pitchFamily="34" charset="-122"/>
                    <a:ea typeface="微软雅黑" panose="020B0503020204020204" pitchFamily="34" charset="-122"/>
                  </a:rPr>
                  <a:t>密度加权的过滤的速度定义为：</a:t>
                </a:r>
              </a:p>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e>
                          </m:d>
                        </m:e>
                      </m:d>
                      <m:r>
                        <a:rPr lang="en-US" altLang="zh-CN" i="1">
                          <a:latin typeface="Cambria Math" panose="02040503050406030204" pitchFamily="18" charset="0"/>
                        </a:rPr>
                        <m:t>=</m:t>
                      </m:r>
                      <m:sSup>
                        <m:sSupPr>
                          <m:ctrlPr>
                            <a:rPr lang="zh-CN" altLang="zh-CN" b="1" i="1" smtClean="0">
                              <a:solidFill>
                                <a:srgbClr val="FFFF00"/>
                              </a:solidFill>
                              <a:latin typeface="Cambria Math" panose="02040503050406030204" pitchFamily="18" charset="0"/>
                            </a:rPr>
                          </m:ctrlPr>
                        </m:sSupPr>
                        <m:e>
                          <m:acc>
                            <m:accPr>
                              <m:chr m:val="̅"/>
                              <m:ctrlPr>
                                <a:rPr lang="zh-CN" altLang="zh-CN" b="1" i="1">
                                  <a:solidFill>
                                    <a:srgbClr val="FFFF00"/>
                                  </a:solidFill>
                                  <a:latin typeface="Cambria Math" panose="02040503050406030204" pitchFamily="18" charset="0"/>
                                </a:rPr>
                              </m:ctrlPr>
                            </m:accPr>
                            <m:e>
                              <m:r>
                                <a:rPr lang="en-US" altLang="zh-CN" b="1" i="1">
                                  <a:solidFill>
                                    <a:srgbClr val="FFFF00"/>
                                  </a:solidFill>
                                  <a:latin typeface="Cambria Math" panose="02040503050406030204" pitchFamily="18" charset="0"/>
                                </a:rPr>
                                <m:t>𝝆</m:t>
                              </m:r>
                            </m:e>
                          </m:acc>
                        </m:e>
                        <m:sup>
                          <m:r>
                            <a:rPr lang="en-US" altLang="zh-CN" b="1" i="1">
                              <a:solidFill>
                                <a:srgbClr val="FFFF00"/>
                              </a:solidFill>
                              <a:latin typeface="Cambria Math" panose="02040503050406030204" pitchFamily="18" charset="0"/>
                            </a:rPr>
                            <m:t>−</m:t>
                          </m:r>
                          <m:r>
                            <a:rPr lang="en-US" altLang="zh-CN" b="1" i="1">
                              <a:solidFill>
                                <a:srgbClr val="FFFF00"/>
                              </a:solidFill>
                              <a:latin typeface="Cambria Math" panose="02040503050406030204" pitchFamily="18" charset="0"/>
                            </a:rPr>
                            <m:t>𝟏</m:t>
                          </m:r>
                        </m:sup>
                      </m:sSup>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r>
                            <a:rPr lang="en-US" altLang="zh-CN" b="1" i="1" smtClean="0">
                              <a:solidFill>
                                <a:srgbClr val="FFFF00"/>
                              </a:solidFill>
                              <a:latin typeface="Cambria Math" panose="02040503050406030204" pitchFamily="18" charset="0"/>
                            </a:rPr>
                            <m:t>𝝆</m:t>
                          </m:r>
                          <m:d>
                            <m:dPr>
                              <m:ctrlPr>
                                <a:rPr lang="zh-CN" altLang="zh-CN" b="1" i="1">
                                  <a:solidFill>
                                    <a:srgbClr val="FFFF00"/>
                                  </a:solidFill>
                                  <a:latin typeface="Cambria Math" panose="02040503050406030204" pitchFamily="18" charset="0"/>
                                </a:rPr>
                              </m:ctrlPr>
                            </m:dPr>
                            <m:e>
                              <m:r>
                                <a:rPr lang="en-US" altLang="zh-CN" b="1" i="1">
                                  <a:solidFill>
                                    <a:srgbClr val="FFFF00"/>
                                  </a:solidFill>
                                  <a:latin typeface="Cambria Math" panose="02040503050406030204" pitchFamily="18" charset="0"/>
                                </a:rPr>
                                <m:t>𝝃</m:t>
                              </m:r>
                              <m:r>
                                <a:rPr lang="en-US" altLang="zh-CN" b="1" i="1">
                                  <a:solidFill>
                                    <a:srgbClr val="FFFF00"/>
                                  </a:solidFill>
                                  <a:latin typeface="Cambria Math" panose="02040503050406030204" pitchFamily="18" charset="0"/>
                                </a:rPr>
                                <m:t>,</m:t>
                              </m:r>
                              <m:r>
                                <a:rPr lang="en-US" altLang="zh-CN" b="1" i="1">
                                  <a:solidFill>
                                    <a:srgbClr val="FFFF00"/>
                                  </a:solidFill>
                                  <a:latin typeface="Cambria Math" panose="02040503050406030204" pitchFamily="18" charset="0"/>
                                </a:rPr>
                                <m:t>𝒕</m:t>
                              </m:r>
                            </m:e>
                          </m:d>
                        </m:e>
                      </m:nary>
                      <m:r>
                        <a:rPr lang="en-US" altLang="zh-CN" i="1">
                          <a:latin typeface="Cambria Math" panose="02040503050406030204" pitchFamily="18" charset="0"/>
                          <a:hlinkClick r:id="" action="ppaction://noaction"/>
                        </a:rPr>
                        <m:t>𝜃</m:t>
                      </m:r>
                      <m:d>
                        <m:dPr>
                          <m:ctrlPr>
                            <a:rPr lang="zh-CN" altLang="zh-CN" i="1">
                              <a:latin typeface="Cambria Math" panose="02040503050406030204" pitchFamily="18" charset="0"/>
                            </a:rPr>
                          </m:ctrlPr>
                        </m:dPr>
                        <m:e>
                          <m:r>
                            <a:rPr lang="en-US" altLang="zh-CN" i="1">
                              <a:latin typeface="Cambria Math" panose="02040503050406030204" pitchFamily="18" charset="0"/>
                            </a:rPr>
                            <m:t>𝜉</m:t>
                          </m:r>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𝐺</m:t>
                      </m:r>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𝜉</m:t>
                          </m:r>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𝜉</m:t>
                          </m:r>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𝑑</m:t>
                      </m:r>
                      <m:r>
                        <a:rPr lang="en-US" altLang="zh-CN" i="1">
                          <a:latin typeface="Cambria Math" panose="02040503050406030204" pitchFamily="18" charset="0"/>
                        </a:rPr>
                        <m:t>𝜉</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3057524" y="2689185"/>
                <a:ext cx="9006657" cy="3365858"/>
              </a:xfrm>
              <a:prstGeom prst="rect">
                <a:avLst/>
              </a:prstGeom>
              <a:blipFill rotWithShape="0">
                <a:blip r:embed="rId3"/>
                <a:stretch>
                  <a:fillRect l="-3791" t="-9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78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2400" dirty="0">
                <a:latin typeface="微软雅黑" panose="020B0503020204020204" pitchFamily="34" charset="-122"/>
                <a:ea typeface="微软雅黑" panose="020B0503020204020204" pitchFamily="34" charset="-122"/>
              </a:rPr>
              <a:t>基于可压缩</a:t>
            </a:r>
            <a:r>
              <a:rPr lang="en-US" altLang="zh-CN" sz="2400" dirty="0">
                <a:latin typeface="微软雅黑" panose="020B0503020204020204" pitchFamily="34" charset="-122"/>
                <a:ea typeface="微软雅黑" panose="020B0503020204020204" pitchFamily="34" charset="-122"/>
              </a:rPr>
              <a:t>LES</a:t>
            </a:r>
            <a:r>
              <a:rPr lang="zh-CN" altLang="zh-CN" sz="2400" dirty="0">
                <a:latin typeface="微软雅黑" panose="020B0503020204020204" pitchFamily="34" charset="-122"/>
                <a:ea typeface="微软雅黑" panose="020B0503020204020204" pitchFamily="34" charset="-122"/>
              </a:rPr>
              <a:t>方法湍动能输运过程模拟的液体燃料喷雾雾化过程研究</a:t>
            </a:r>
            <a:endParaRPr lang="zh-CN" altLang="en-US" sz="24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r>
              <a:rPr lang="zh-CN" altLang="en-US" dirty="0" smtClean="0">
                <a:latin typeface="微软雅黑" panose="020B0503020204020204" pitchFamily="34" charset="-122"/>
                <a:ea typeface="微软雅黑" panose="020B0503020204020204" pitchFamily="34" charset="-122"/>
              </a:rPr>
              <a:t>可能的思路</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内容占位符 2"/>
              <p:cNvSpPr txBox="1">
                <a:spLocks/>
              </p:cNvSpPr>
              <p:nvPr/>
            </p:nvSpPr>
            <p:spPr>
              <a:xfrm>
                <a:off x="3775091" y="1030310"/>
                <a:ext cx="8135987" cy="435415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zh-CN" sz="2400" dirty="0" smtClean="0">
                    <a:latin typeface="微软雅黑" panose="020B0503020204020204" pitchFamily="34" charset="-122"/>
                    <a:ea typeface="微软雅黑" panose="020B0503020204020204" pitchFamily="34" charset="-122"/>
                  </a:rPr>
                  <a:t>方法一：假设一个控制体内各点之间的密度为线性关系（当单位体积足够小的时候），原则上可以通过积分来计算</a:t>
                </a:r>
                <a14:m>
                  <m:oMath xmlns:m="http://schemas.openxmlformats.org/officeDocument/2006/math">
                    <m:r>
                      <m:rPr>
                        <m:sty m:val="p"/>
                      </m:rPr>
                      <a:rPr lang="en-US" altLang="zh-CN" sz="2400">
                        <a:latin typeface="Cambria Math" panose="02040503050406030204" pitchFamily="18" charset="0"/>
                      </a:rPr>
                      <m:t>τ</m:t>
                    </m:r>
                  </m:oMath>
                </a14:m>
                <a:r>
                  <a:rPr lang="zh-CN" altLang="zh-CN" sz="2400" dirty="0">
                    <a:latin typeface="微软雅黑" panose="020B0503020204020204" pitchFamily="34" charset="-122"/>
                    <a:ea typeface="微软雅黑" panose="020B0503020204020204" pitchFamily="34" charset="-122"/>
                  </a:rPr>
                  <a:t>函数，通过</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维、</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维和</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维推导，可以得到关于</a:t>
                </a:r>
                <a14:m>
                  <m:oMath xmlns:m="http://schemas.openxmlformats.org/officeDocument/2006/math">
                    <m:r>
                      <m:rPr>
                        <m:sty m:val="p"/>
                      </m:rPr>
                      <a:rPr lang="en-US" altLang="zh-CN" sz="2400">
                        <a:latin typeface="Cambria Math" panose="02040503050406030204" pitchFamily="18" charset="0"/>
                      </a:rPr>
                      <m:t>τ</m:t>
                    </m:r>
                  </m:oMath>
                </a14:m>
                <a:r>
                  <a:rPr lang="zh-CN" altLang="zh-CN" sz="2400" dirty="0">
                    <a:latin typeface="微软雅黑" panose="020B0503020204020204" pitchFamily="34" charset="-122"/>
                    <a:ea typeface="微软雅黑" panose="020B0503020204020204" pitchFamily="34" charset="-122"/>
                  </a:rPr>
                  <a:t>函数的</a:t>
                </a:r>
                <a:r>
                  <a:rPr lang="en-US" altLang="zh-CN" sz="2400" dirty="0">
                    <a:latin typeface="微软雅黑" panose="020B0503020204020204" pitchFamily="34" charset="-122"/>
                    <a:ea typeface="微软雅黑" panose="020B0503020204020204" pitchFamily="34" charset="-122"/>
                  </a:rPr>
                  <a:t>1,2,3</a:t>
                </a:r>
                <a:r>
                  <a:rPr lang="zh-CN" altLang="zh-CN" sz="2400" dirty="0">
                    <a:latin typeface="微软雅黑" panose="020B0503020204020204" pitchFamily="34" charset="-122"/>
                    <a:ea typeface="微软雅黑" panose="020B0503020204020204" pitchFamily="34" charset="-122"/>
                  </a:rPr>
                  <a:t>维表达式，该表达式涵盖了控制体的尺寸、节点的密度值等，且与控制体的形状有直接关系，此处不再累述。</a:t>
                </a:r>
              </a:p>
              <a:p>
                <a:r>
                  <a:rPr lang="zh-CN" altLang="zh-CN" sz="2400" dirty="0">
                    <a:latin typeface="微软雅黑" panose="020B0503020204020204" pitchFamily="34" charset="-122"/>
                    <a:ea typeface="微软雅黑" panose="020B0503020204020204" pitchFamily="34" charset="-122"/>
                  </a:rPr>
                  <a:t>方法二：假设：当控制体积足够小的时候，可以使用节点及其周围相邻节点的密度来近似描述</a:t>
                </a:r>
                <a14:m>
                  <m:oMath xmlns:m="http://schemas.openxmlformats.org/officeDocument/2006/math">
                    <m:r>
                      <m:rPr>
                        <m:sty m:val="p"/>
                      </m:rPr>
                      <a:rPr lang="en-US" altLang="zh-CN" sz="2400">
                        <a:latin typeface="Cambria Math" panose="02040503050406030204" pitchFamily="18" charset="0"/>
                      </a:rPr>
                      <m:t>τ</m:t>
                    </m:r>
                  </m:oMath>
                </a14:m>
                <a:r>
                  <a:rPr lang="zh-CN" altLang="zh-CN" sz="2400" dirty="0">
                    <a:latin typeface="微软雅黑" panose="020B0503020204020204" pitchFamily="34" charset="-122"/>
                    <a:ea typeface="微软雅黑" panose="020B0503020204020204" pitchFamily="34" charset="-122"/>
                  </a:rPr>
                  <a:t>函数，</a:t>
                </a:r>
                <a14:m>
                  <m:oMath xmlns:m="http://schemas.openxmlformats.org/officeDocument/2006/math">
                    <m:r>
                      <a:rPr lang="en-US" altLang="zh-CN" sz="2400" i="1">
                        <a:latin typeface="Cambria Math" panose="02040503050406030204" pitchFamily="18" charset="0"/>
                      </a:rPr>
                      <m:t>𝜏</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𝜌</m:t>
                                </m:r>
                              </m:e>
                              <m:sub>
                                <m:r>
                                  <a:rPr lang="en-US" altLang="zh-CN" sz="2400" i="1">
                                    <a:latin typeface="Cambria Math" panose="02040503050406030204" pitchFamily="18" charset="0"/>
                                  </a:rPr>
                                  <m:t>𝑛𝑒𝑖𝑔h𝑏𝑜𝑢𝑟</m:t>
                                </m:r>
                              </m:sub>
                            </m:sSub>
                          </m:e>
                        </m:nary>
                      </m:num>
                      <m:den>
                        <m:r>
                          <a:rPr lang="en-US" altLang="zh-CN" sz="2400" i="1">
                            <a:latin typeface="Cambria Math" panose="02040503050406030204" pitchFamily="18" charset="0"/>
                          </a:rPr>
                          <m:t>𝑛</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𝜌</m:t>
                            </m:r>
                          </m:e>
                          <m:sub>
                            <m:r>
                              <a:rPr lang="en-US" altLang="zh-CN" sz="2400" i="1">
                                <a:latin typeface="Cambria Math" panose="02040503050406030204" pitchFamily="18" charset="0"/>
                              </a:rPr>
                              <m:t>𝑐𝑒𝑛𝑡𝑒𝑟</m:t>
                            </m:r>
                          </m:sub>
                        </m:sSub>
                      </m:den>
                    </m:f>
                  </m:oMath>
                </a14:m>
                <a:r>
                  <a:rPr lang="zh-CN" altLang="zh-CN" sz="2400" dirty="0">
                    <a:latin typeface="微软雅黑" panose="020B0503020204020204" pitchFamily="34" charset="-122"/>
                    <a:ea typeface="微软雅黑" panose="020B0503020204020204" pitchFamily="34" charset="-122"/>
                  </a:rPr>
                  <a:t>，式中，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𝜌</m:t>
                        </m:r>
                      </m:e>
                      <m:sub>
                        <m:r>
                          <a:rPr lang="en-US" altLang="zh-CN" sz="2400" i="1">
                            <a:latin typeface="Cambria Math" panose="02040503050406030204" pitchFamily="18" charset="0"/>
                          </a:rPr>
                          <m:t>𝑐𝑒𝑛𝑡𝑒𝑟</m:t>
                        </m:r>
                      </m:sub>
                    </m:sSub>
                  </m:oMath>
                </a14:m>
                <a:r>
                  <a:rPr lang="zh-CN" altLang="zh-CN" sz="2400" dirty="0">
                    <a:latin typeface="微软雅黑" panose="020B0503020204020204" pitchFamily="34" charset="-122"/>
                    <a:ea typeface="微软雅黑" panose="020B0503020204020204" pitchFamily="34" charset="-122"/>
                  </a:rPr>
                  <a:t>为当前节点的气体密度，</a:t>
                </a:r>
                <a14:m>
                  <m:oMath xmlns:m="http://schemas.openxmlformats.org/officeDocument/2006/math">
                    <m:r>
                      <a:rPr lang="en-US" altLang="zh-CN" sz="2400" i="1">
                        <a:latin typeface="Cambria Math" panose="02040503050406030204" pitchFamily="18" charset="0"/>
                      </a:rPr>
                      <m:t>𝑛</m:t>
                    </m:r>
                  </m:oMath>
                </a14:m>
                <a:r>
                  <a:rPr lang="zh-CN" altLang="zh-CN" sz="2400" dirty="0">
                    <a:latin typeface="微软雅黑" panose="020B0503020204020204" pitchFamily="34" charset="-122"/>
                    <a:ea typeface="微软雅黑" panose="020B0503020204020204" pitchFamily="34" charset="-122"/>
                  </a:rPr>
                  <a:t>为当前节点相邻节点的数量，</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𝜌</m:t>
                        </m:r>
                      </m:e>
                      <m:sub>
                        <m:r>
                          <a:rPr lang="en-US" altLang="zh-CN" sz="2400" i="1">
                            <a:latin typeface="Cambria Math" panose="02040503050406030204" pitchFamily="18" charset="0"/>
                          </a:rPr>
                          <m:t>𝑛𝑒𝑖𝑔h𝑏𝑜𝑢𝑟</m:t>
                        </m:r>
                      </m:sub>
                    </m:sSub>
                  </m:oMath>
                </a14:m>
                <a:r>
                  <a:rPr lang="zh-CN" altLang="zh-CN" sz="2400" dirty="0">
                    <a:latin typeface="微软雅黑" panose="020B0503020204020204" pitchFamily="34" charset="-122"/>
                    <a:ea typeface="微软雅黑" panose="020B0503020204020204" pitchFamily="34" charset="-122"/>
                  </a:rPr>
                  <a:t>为当前节点相邻节点的气体密度，该假设可以做到计算</a:t>
                </a:r>
                <a14:m>
                  <m:oMath xmlns:m="http://schemas.openxmlformats.org/officeDocument/2006/math">
                    <m:r>
                      <m:rPr>
                        <m:sty m:val="p"/>
                      </m:rPr>
                      <a:rPr lang="en-US" altLang="zh-CN" sz="2400">
                        <a:latin typeface="Cambria Math" panose="02040503050406030204" pitchFamily="18" charset="0"/>
                      </a:rPr>
                      <m:t>τ</m:t>
                    </m:r>
                  </m:oMath>
                </a14:m>
                <a:r>
                  <a:rPr lang="zh-CN" altLang="zh-CN" sz="2400" dirty="0">
                    <a:latin typeface="微软雅黑" panose="020B0503020204020204" pitchFamily="34" charset="-122"/>
                    <a:ea typeface="微软雅黑" panose="020B0503020204020204" pitchFamily="34" charset="-122"/>
                  </a:rPr>
                  <a:t>函数与具体控制体的形状无关。</a:t>
                </a: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a:xfrm>
                <a:off x="3775091" y="1030310"/>
                <a:ext cx="8135987" cy="4354152"/>
              </a:xfrm>
              <a:prstGeom prst="rect">
                <a:avLst/>
              </a:prstGeom>
              <a:blipFill rotWithShape="0">
                <a:blip r:embed="rId2"/>
                <a:stretch>
                  <a:fillRect l="-1049" t="-1120" r="-150" b="-15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018208" y="5767729"/>
                <a:ext cx="5649752" cy="901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FFFF00"/>
                              </a:solidFill>
                              <a:latin typeface="Cambria Math" panose="02040503050406030204" pitchFamily="18" charset="0"/>
                            </a:rPr>
                          </m:ctrlPr>
                        </m:dPr>
                        <m:e>
                          <m:sSub>
                            <m:sSubPr>
                              <m:ctrlPr>
                                <a:rPr lang="zh-CN" altLang="en-US" i="1">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𝑢</m:t>
                              </m:r>
                            </m:e>
                            <m:sub>
                              <m:r>
                                <a:rPr lang="zh-CN" altLang="en-US" i="1">
                                  <a:solidFill>
                                    <a:srgbClr val="FFFF00"/>
                                  </a:solidFill>
                                  <a:latin typeface="Cambria Math" panose="02040503050406030204" pitchFamily="18" charset="0"/>
                                </a:rPr>
                                <m:t>𝑖</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𝑥</m:t>
                              </m:r>
                              <m:r>
                                <a:rPr lang="zh-CN" altLang="en-US" i="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𝑡</m:t>
                              </m:r>
                            </m:e>
                          </m:d>
                        </m:e>
                      </m:d>
                      <m:r>
                        <a:rPr lang="zh-CN" altLang="en-US" i="0">
                          <a:solidFill>
                            <a:srgbClr val="FFFF00"/>
                          </a:solidFill>
                          <a:latin typeface="Cambria Math" panose="02040503050406030204" pitchFamily="18" charset="0"/>
                        </a:rPr>
                        <m:t>=</m:t>
                      </m:r>
                      <m:f>
                        <m:fPr>
                          <m:ctrlPr>
                            <a:rPr lang="zh-CN" altLang="en-US" i="1">
                              <a:solidFill>
                                <a:srgbClr val="FFFF00"/>
                              </a:solidFill>
                              <a:latin typeface="Cambria Math" panose="02040503050406030204" pitchFamily="18" charset="0"/>
                            </a:rPr>
                          </m:ctrlPr>
                        </m:fPr>
                        <m:num>
                          <m:nary>
                            <m:naryPr>
                              <m:chr m:val="∑"/>
                              <m:limLoc m:val="undOvr"/>
                              <m:ctrlPr>
                                <a:rPr lang="zh-CN" altLang="en-US" i="1">
                                  <a:solidFill>
                                    <a:srgbClr val="FFFF00"/>
                                  </a:solidFill>
                                  <a:latin typeface="Cambria Math" panose="02040503050406030204" pitchFamily="18" charset="0"/>
                                </a:rPr>
                              </m:ctrlPr>
                            </m:naryPr>
                            <m:sub>
                              <m:r>
                                <a:rPr lang="zh-CN" altLang="en-US" i="0">
                                  <a:solidFill>
                                    <a:srgbClr val="FFFF00"/>
                                  </a:solidFill>
                                  <a:latin typeface="Cambria Math" panose="02040503050406030204" pitchFamily="18" charset="0"/>
                                </a:rPr>
                                <m:t>1</m:t>
                              </m:r>
                            </m:sub>
                            <m:sup>
                              <m:r>
                                <a:rPr lang="zh-CN" altLang="en-US" i="1">
                                  <a:solidFill>
                                    <a:srgbClr val="FFFF00"/>
                                  </a:solidFill>
                                  <a:latin typeface="Cambria Math" panose="02040503050406030204" pitchFamily="18" charset="0"/>
                                </a:rPr>
                                <m:t>𝑛</m:t>
                              </m:r>
                            </m:sup>
                            <m:e>
                              <m:sSub>
                                <m:sSubPr>
                                  <m:ctrlPr>
                                    <a:rPr lang="zh-CN" altLang="en-US" i="1">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𝜌</m:t>
                                  </m:r>
                                </m:e>
                                <m:sub>
                                  <m:r>
                                    <a:rPr lang="zh-CN" altLang="en-US" i="1">
                                      <a:solidFill>
                                        <a:srgbClr val="FFFF00"/>
                                      </a:solidFill>
                                      <a:latin typeface="Cambria Math" panose="02040503050406030204" pitchFamily="18" charset="0"/>
                                    </a:rPr>
                                    <m:t>𝑛𝑒𝑖𝑔h𝑏𝑜𝑢𝑟</m:t>
                                  </m:r>
                                </m:sub>
                              </m:sSub>
                            </m:e>
                          </m:nary>
                        </m:num>
                        <m:den>
                          <m:r>
                            <a:rPr lang="zh-CN" altLang="en-US" i="1">
                              <a:solidFill>
                                <a:srgbClr val="FFFF00"/>
                              </a:solidFill>
                              <a:latin typeface="Cambria Math" panose="02040503050406030204" pitchFamily="18" charset="0"/>
                            </a:rPr>
                            <m:t>𝑛</m:t>
                          </m:r>
                          <m:sSub>
                            <m:sSubPr>
                              <m:ctrlPr>
                                <a:rPr lang="zh-CN" altLang="en-US" i="1">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𝜌</m:t>
                              </m:r>
                            </m:e>
                            <m:sub>
                              <m:r>
                                <a:rPr lang="zh-CN" altLang="en-US" i="1">
                                  <a:solidFill>
                                    <a:srgbClr val="FFFF00"/>
                                  </a:solidFill>
                                  <a:latin typeface="Cambria Math" panose="02040503050406030204" pitchFamily="18" charset="0"/>
                                </a:rPr>
                                <m:t>𝑐𝑒𝑛𝑡𝑒𝑟</m:t>
                              </m:r>
                            </m:sub>
                          </m:sSub>
                        </m:den>
                      </m:f>
                      <m:nary>
                        <m:naryPr>
                          <m:chr m:val="∭"/>
                          <m:limLoc m:val="undOvr"/>
                          <m:ctrlPr>
                            <a:rPr lang="zh-CN" altLang="en-US" i="1">
                              <a:solidFill>
                                <a:srgbClr val="FFFF00"/>
                              </a:solidFill>
                              <a:latin typeface="Cambria Math" panose="02040503050406030204" pitchFamily="18" charset="0"/>
                            </a:rPr>
                          </m:ctrlPr>
                        </m:naryPr>
                        <m:sub>
                          <m:r>
                            <a:rPr lang="zh-CN" altLang="en-US" i="0">
                              <a:solidFill>
                                <a:srgbClr val="FFFF00"/>
                              </a:solidFill>
                              <a:latin typeface="Cambria Math" panose="02040503050406030204" pitchFamily="18" charset="0"/>
                            </a:rPr>
                            <m:t>−∞</m:t>
                          </m:r>
                        </m:sub>
                        <m:sup>
                          <m:r>
                            <a:rPr lang="zh-CN" altLang="en-US" i="0">
                              <a:solidFill>
                                <a:srgbClr val="FFFF00"/>
                              </a:solidFill>
                              <a:latin typeface="Cambria Math" panose="02040503050406030204" pitchFamily="18" charset="0"/>
                            </a:rPr>
                            <m:t>∞</m:t>
                          </m:r>
                        </m:sup>
                        <m:e>
                          <m:r>
                            <a:rPr lang="zh-CN" altLang="en-US" i="1">
                              <a:solidFill>
                                <a:srgbClr val="FFFF00"/>
                              </a:solidFill>
                              <a:latin typeface="Cambria Math" panose="02040503050406030204" pitchFamily="18" charset="0"/>
                            </a:rPr>
                            <m:t>𝜃</m:t>
                          </m:r>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𝜉</m:t>
                              </m:r>
                              <m:r>
                                <a:rPr lang="zh-CN" altLang="en-US" i="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𝑡</m:t>
                              </m:r>
                            </m:e>
                          </m:d>
                          <m:r>
                            <a:rPr lang="zh-CN" altLang="en-US" i="1">
                              <a:solidFill>
                                <a:srgbClr val="FFFF00"/>
                              </a:solidFill>
                              <a:latin typeface="Cambria Math" panose="02040503050406030204" pitchFamily="18" charset="0"/>
                            </a:rPr>
                            <m:t>𝐺</m:t>
                          </m:r>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𝑥</m:t>
                              </m:r>
                              <m:r>
                                <a:rPr lang="zh-CN" altLang="en-US" i="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𝜉</m:t>
                              </m:r>
                            </m:e>
                          </m:d>
                          <m:sSub>
                            <m:sSubPr>
                              <m:ctrlPr>
                                <a:rPr lang="zh-CN" altLang="en-US" i="1">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𝑢</m:t>
                              </m:r>
                            </m:e>
                            <m:sub>
                              <m:r>
                                <a:rPr lang="zh-CN" altLang="en-US" i="1">
                                  <a:solidFill>
                                    <a:srgbClr val="FFFF00"/>
                                  </a:solidFill>
                                  <a:latin typeface="Cambria Math" panose="02040503050406030204" pitchFamily="18" charset="0"/>
                                </a:rPr>
                                <m:t>𝑖</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𝜉</m:t>
                              </m:r>
                              <m:r>
                                <a:rPr lang="zh-CN" altLang="en-US" i="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𝑡</m:t>
                              </m:r>
                            </m:e>
                          </m:d>
                          <m:r>
                            <a:rPr lang="zh-CN" altLang="en-US" i="1">
                              <a:solidFill>
                                <a:srgbClr val="FFFF00"/>
                              </a:solidFill>
                              <a:latin typeface="Cambria Math" panose="02040503050406030204" pitchFamily="18" charset="0"/>
                            </a:rPr>
                            <m:t>𝑑</m:t>
                          </m:r>
                          <m:r>
                            <a:rPr lang="zh-CN" altLang="en-US" i="1">
                              <a:solidFill>
                                <a:srgbClr val="FFFF00"/>
                              </a:solidFill>
                              <a:latin typeface="Cambria Math" panose="02040503050406030204" pitchFamily="18" charset="0"/>
                            </a:rPr>
                            <m:t>𝜉</m:t>
                          </m:r>
                        </m:e>
                      </m:nary>
                    </m:oMath>
                  </m:oMathPara>
                </a14:m>
                <a:endParaRPr lang="zh-CN" altLang="en-US" dirty="0">
                  <a:solidFill>
                    <a:srgbClr val="FFFF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5018208" y="5767729"/>
                <a:ext cx="5649752" cy="901914"/>
              </a:xfrm>
              <a:prstGeom prst="rect">
                <a:avLst/>
              </a:prstGeom>
              <a:blipFill rotWithShape="0">
                <a:blip r:embed="rId3"/>
                <a:stretch>
                  <a:fillRect/>
                </a:stretch>
              </a:blipFill>
            </p:spPr>
            <p:txBody>
              <a:bodyPr/>
              <a:lstStyle/>
              <a:p>
                <a:r>
                  <a:rPr lang="zh-CN" altLang="en-US">
                    <a:noFill/>
                  </a:rPr>
                  <a:t> </a:t>
                </a:r>
              </a:p>
            </p:txBody>
          </p:sp>
        </mc:Fallback>
      </mc:AlternateContent>
      <p:pic>
        <p:nvPicPr>
          <p:cNvPr id="6" name="Picture 2" descr="https://timgsa.baidu.com/timg?image&amp;quality=80&amp;size=b9999_10000&amp;sec=1487570838103&amp;di=acf71c872a192799f9b2bd9aecfaa845&amp;imgtype=0&amp;src=http%3A%2F%2Fwww.51wendang.com%2Fpic%2Fd1f062055b56e98e5edb2e7b%2F2-412-png_6_0_0_135_268_622_311_892.979_1262.879-826-0-0-8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921" y="1361102"/>
            <a:ext cx="3494172" cy="174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393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solidFill>
                <a:latin typeface="微软雅黑" panose="020B0503020204020204" pitchFamily="34" charset="-122"/>
                <a:ea typeface="微软雅黑" panose="020B0503020204020204" pitchFamily="34" charset="-122"/>
              </a:rPr>
              <a:t>气体密度的简化计算</a:t>
            </a:r>
            <a:endParaRPr lang="zh-CN" altLang="en-US"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4588" y="1845734"/>
                <a:ext cx="6216893" cy="4621434"/>
              </a:xfrm>
            </p:spPr>
            <p:txBody>
              <a:bodyPr>
                <a:noAutofit/>
              </a:bodyPr>
              <a:lstStyle/>
              <a:p>
                <a:r>
                  <a:rPr lang="zh-CN" altLang="zh-CN" sz="2400" dirty="0">
                    <a:latin typeface="微软雅黑" panose="020B0503020204020204" pitchFamily="34" charset="-122"/>
                    <a:ea typeface="微软雅黑" panose="020B0503020204020204" pitchFamily="34" charset="-122"/>
                  </a:rPr>
                  <a:t>气体温度为</a:t>
                </a:r>
                <a:r>
                  <a:rPr lang="en-US" altLang="zh-CN" sz="2400" dirty="0">
                    <a:latin typeface="微软雅黑" panose="020B0503020204020204" pitchFamily="34" charset="-122"/>
                    <a:ea typeface="微软雅黑" panose="020B0503020204020204" pitchFamily="34" charset="-122"/>
                  </a:rPr>
                  <a:t>300K</a:t>
                </a:r>
                <a:r>
                  <a:rPr lang="zh-CN" altLang="zh-CN" sz="2400" dirty="0">
                    <a:latin typeface="微软雅黑" panose="020B0503020204020204" pitchFamily="34" charset="-122"/>
                    <a:ea typeface="微软雅黑" panose="020B0503020204020204" pitchFamily="34" charset="-122"/>
                  </a:rPr>
                  <a:t>，可以求解得到气体密度与气体压强之间的</a:t>
                </a:r>
                <a:r>
                  <a:rPr lang="zh-CN" altLang="zh-CN" sz="2400" dirty="0" smtClean="0">
                    <a:latin typeface="微软雅黑" panose="020B0503020204020204" pitchFamily="34" charset="-122"/>
                    <a:ea typeface="微软雅黑" panose="020B0503020204020204" pitchFamily="34" charset="-122"/>
                  </a:rPr>
                  <a:t>关系</a:t>
                </a:r>
                <a:r>
                  <a:rPr lang="zh-CN" altLang="en-US" sz="2400" dirty="0" smtClean="0">
                    <a:latin typeface="微软雅黑" panose="020B0503020204020204" pitchFamily="34" charset="-122"/>
                    <a:ea typeface="微软雅黑" panose="020B0503020204020204" pitchFamily="34" charset="-122"/>
                  </a:rPr>
                  <a:t>，如作图所示。</a:t>
                </a:r>
                <a:endParaRPr lang="en-US" altLang="zh-CN" sz="2400" dirty="0" smtClean="0">
                  <a:latin typeface="微软雅黑" panose="020B0503020204020204" pitchFamily="34" charset="-122"/>
                  <a:ea typeface="微软雅黑" panose="020B0503020204020204" pitchFamily="34" charset="-122"/>
                </a:endParaRPr>
              </a:p>
              <a:p>
                <a:r>
                  <a:rPr lang="zh-CN" altLang="zh-CN" sz="2400" dirty="0">
                    <a:latin typeface="微软雅黑" panose="020B0503020204020204" pitchFamily="34" charset="-122"/>
                    <a:ea typeface="微软雅黑" panose="020B0503020204020204" pitchFamily="34" charset="-122"/>
                  </a:rPr>
                  <a:t>当气体温度一定情况下，气体密度与气体压强之间基本为线性关系，通过拟合可以得到两者之间的关系式表达如下：</a:t>
                </a:r>
              </a:p>
              <a:p>
                <a14:m>
                  <m:oMath xmlns:m="http://schemas.openxmlformats.org/officeDocument/2006/math">
                    <m:r>
                      <a:rPr lang="en-US" altLang="zh-CN" sz="2400" i="1" smtClean="0">
                        <a:solidFill>
                          <a:srgbClr val="FFFF00"/>
                        </a:solidFill>
                        <a:latin typeface="Cambria Math" panose="02040503050406030204" pitchFamily="18" charset="0"/>
                      </a:rPr>
                      <m:t>𝜌</m:t>
                    </m:r>
                    <m:r>
                      <a:rPr lang="en-US" altLang="zh-CN" sz="2400" i="1" smtClean="0">
                        <a:solidFill>
                          <a:srgbClr val="FFFF00"/>
                        </a:solidFill>
                        <a:latin typeface="Cambria Math" panose="02040503050406030204" pitchFamily="18" charset="0"/>
                      </a:rPr>
                      <m:t>=11.4111</m:t>
                    </m:r>
                    <m:r>
                      <a:rPr lang="en-US" altLang="zh-CN" sz="2400" i="1" smtClean="0">
                        <a:solidFill>
                          <a:srgbClr val="FFFF00"/>
                        </a:solidFill>
                        <a:latin typeface="Cambria Math" panose="02040503050406030204" pitchFamily="18" charset="0"/>
                      </a:rPr>
                      <m:t>𝑃</m:t>
                    </m:r>
                    <m:r>
                      <a:rPr lang="en-US" altLang="zh-CN" sz="2400" i="1" smtClean="0">
                        <a:solidFill>
                          <a:srgbClr val="FFFF00"/>
                        </a:solidFill>
                        <a:latin typeface="Cambria Math" panose="02040503050406030204" pitchFamily="18" charset="0"/>
                      </a:rPr>
                      <m:t>−0.25216</m:t>
                    </m:r>
                  </m:oMath>
                </a14:m>
                <a:endParaRPr lang="en-US" altLang="zh-CN" sz="2400" dirty="0" smtClean="0">
                  <a:solidFill>
                    <a:srgbClr val="FFFF00"/>
                  </a:solidFill>
                </a:endParaRPr>
              </a:p>
              <a:p>
                <a:r>
                  <a:rPr lang="zh-CN" altLang="en-US" sz="2400" dirty="0" smtClean="0">
                    <a:latin typeface="微软雅黑" panose="020B0503020204020204" pitchFamily="34" charset="-122"/>
                    <a:ea typeface="微软雅黑" panose="020B0503020204020204" pitchFamily="34" charset="-122"/>
                  </a:rPr>
                  <a:t>带入前式，可以得到</a:t>
                </a:r>
                <a:endParaRPr lang="en-US" altLang="zh-CN" sz="2400" dirty="0" smtClean="0">
                  <a:latin typeface="微软雅黑" panose="020B0503020204020204" pitchFamily="34" charset="-122"/>
                  <a:ea typeface="微软雅黑" panose="020B0503020204020204" pitchFamily="34" charset="-122"/>
                </a:endParaRPr>
              </a:p>
              <a:p>
                <a14:m>
                  <m:oMath xmlns:m="http://schemas.openxmlformats.org/officeDocument/2006/math">
                    <m:d>
                      <m:dPr>
                        <m:begChr m:val="〈"/>
                        <m:endChr m:val="〉"/>
                        <m:ctrlPr>
                          <a:rPr lang="zh-CN" altLang="zh-CN" sz="2400" i="1" smtClean="0">
                            <a:solidFill>
                              <a:srgbClr val="FFFF00"/>
                            </a:solidFill>
                            <a:latin typeface="Cambria Math" panose="02040503050406030204" pitchFamily="18" charset="0"/>
                          </a:rPr>
                        </m:ctrlPr>
                      </m:dPr>
                      <m:e>
                        <m:sSub>
                          <m:sSubPr>
                            <m:ctrlPr>
                              <a:rPr lang="zh-CN" altLang="zh-CN"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𝑢</m:t>
                            </m:r>
                          </m:e>
                          <m:sub>
                            <m:r>
                              <a:rPr lang="en-US" altLang="zh-CN" sz="2400" i="1">
                                <a:solidFill>
                                  <a:srgbClr val="FFFF00"/>
                                </a:solidFill>
                                <a:latin typeface="Cambria Math" panose="02040503050406030204" pitchFamily="18" charset="0"/>
                              </a:rPr>
                              <m:t>𝑖</m:t>
                            </m:r>
                          </m:sub>
                        </m:sSub>
                        <m:d>
                          <m:dPr>
                            <m:ctrlPr>
                              <a:rPr lang="zh-CN" altLang="zh-CN" sz="2400" i="1">
                                <a:solidFill>
                                  <a:srgbClr val="FFFF00"/>
                                </a:solidFill>
                                <a:latin typeface="Cambria Math" panose="02040503050406030204" pitchFamily="18" charset="0"/>
                              </a:rPr>
                            </m:ctrlPr>
                          </m:dPr>
                          <m:e>
                            <m:r>
                              <a:rPr lang="en-US" altLang="zh-CN" sz="2400" i="1">
                                <a:solidFill>
                                  <a:srgbClr val="FFFF00"/>
                                </a:solidFill>
                                <a:latin typeface="Cambria Math" panose="02040503050406030204" pitchFamily="18" charset="0"/>
                              </a:rPr>
                              <m:t>𝑥</m:t>
                            </m:r>
                            <m:r>
                              <a:rPr lang="en-US" altLang="zh-CN" sz="2400" i="1">
                                <a:solidFill>
                                  <a:srgbClr val="FFFF00"/>
                                </a:solidFill>
                                <a:latin typeface="Cambria Math" panose="02040503050406030204" pitchFamily="18" charset="0"/>
                              </a:rPr>
                              <m:t>,</m:t>
                            </m:r>
                            <m:r>
                              <a:rPr lang="en-US" altLang="zh-CN" sz="2400" i="1">
                                <a:solidFill>
                                  <a:srgbClr val="FFFF00"/>
                                </a:solidFill>
                                <a:latin typeface="Cambria Math" panose="02040503050406030204" pitchFamily="18" charset="0"/>
                              </a:rPr>
                              <m:t>𝑡</m:t>
                            </m:r>
                          </m:e>
                        </m:d>
                      </m:e>
                    </m:d>
                    <m:r>
                      <a:rPr lang="en-US" altLang="zh-CN" sz="2400" i="1">
                        <a:solidFill>
                          <a:srgbClr val="FFFF00"/>
                        </a:solidFill>
                        <a:latin typeface="Cambria Math" panose="02040503050406030204" pitchFamily="18" charset="0"/>
                      </a:rPr>
                      <m:t>=</m:t>
                    </m:r>
                    <m:f>
                      <m:fPr>
                        <m:ctrlPr>
                          <a:rPr lang="zh-CN" altLang="zh-CN" sz="2400" i="1">
                            <a:solidFill>
                              <a:srgbClr val="FFFF00"/>
                            </a:solidFill>
                            <a:latin typeface="Cambria Math" panose="02040503050406030204" pitchFamily="18" charset="0"/>
                          </a:rPr>
                        </m:ctrlPr>
                      </m:fPr>
                      <m:num>
                        <m:r>
                          <a:rPr lang="en-US" altLang="zh-CN" sz="2400" i="1">
                            <a:solidFill>
                              <a:srgbClr val="FFFF00"/>
                            </a:solidFill>
                            <a:latin typeface="Cambria Math" panose="02040503050406030204" pitchFamily="18" charset="0"/>
                          </a:rPr>
                          <m:t>11.4111</m:t>
                        </m:r>
                        <m:nary>
                          <m:naryPr>
                            <m:chr m:val="∑"/>
                            <m:limLoc m:val="undOvr"/>
                            <m:ctrlPr>
                              <a:rPr lang="zh-CN" altLang="zh-CN" sz="2400" i="1">
                                <a:solidFill>
                                  <a:srgbClr val="FFFF00"/>
                                </a:solidFill>
                                <a:latin typeface="Cambria Math" panose="02040503050406030204" pitchFamily="18" charset="0"/>
                              </a:rPr>
                            </m:ctrlPr>
                          </m:naryPr>
                          <m:sub>
                            <m:r>
                              <a:rPr lang="en-US" altLang="zh-CN" sz="2400" i="1">
                                <a:solidFill>
                                  <a:srgbClr val="FFFF00"/>
                                </a:solidFill>
                                <a:latin typeface="Cambria Math" panose="02040503050406030204" pitchFamily="18" charset="0"/>
                              </a:rPr>
                              <m:t>1</m:t>
                            </m:r>
                          </m:sub>
                          <m:sup>
                            <m:r>
                              <a:rPr lang="en-US" altLang="zh-CN" sz="2400" i="1">
                                <a:solidFill>
                                  <a:srgbClr val="FFFF00"/>
                                </a:solidFill>
                                <a:latin typeface="Cambria Math" panose="02040503050406030204" pitchFamily="18" charset="0"/>
                              </a:rPr>
                              <m:t>𝑛</m:t>
                            </m:r>
                          </m:sup>
                          <m:e>
                            <m:sSub>
                              <m:sSubPr>
                                <m:ctrlPr>
                                  <a:rPr lang="zh-CN" altLang="zh-CN"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𝑃</m:t>
                                </m:r>
                              </m:e>
                              <m:sub>
                                <m:r>
                                  <a:rPr lang="en-US" altLang="zh-CN" sz="2400" i="1">
                                    <a:solidFill>
                                      <a:srgbClr val="FFFF00"/>
                                    </a:solidFill>
                                    <a:latin typeface="Cambria Math" panose="02040503050406030204" pitchFamily="18" charset="0"/>
                                  </a:rPr>
                                  <m:t>𝑛𝑒𝑖𝑔h𝑏𝑜𝑢𝑟</m:t>
                                </m:r>
                                <m:r>
                                  <a:rPr lang="en-US" altLang="zh-CN" sz="2400" i="1">
                                    <a:solidFill>
                                      <a:srgbClr val="FFFF00"/>
                                    </a:solidFill>
                                    <a:latin typeface="Cambria Math" panose="02040503050406030204" pitchFamily="18" charset="0"/>
                                  </a:rPr>
                                  <m:t>−</m:t>
                                </m:r>
                              </m:sub>
                            </m:sSub>
                            <m:r>
                              <a:rPr lang="en-US" altLang="zh-CN" sz="2400" i="1">
                                <a:solidFill>
                                  <a:srgbClr val="FFFF00"/>
                                </a:solidFill>
                                <a:latin typeface="Cambria Math" panose="02040503050406030204" pitchFamily="18" charset="0"/>
                              </a:rPr>
                              <m:t>𝑛</m:t>
                            </m:r>
                            <m:r>
                              <a:rPr lang="en-US" altLang="zh-CN" sz="2400" i="1">
                                <a:solidFill>
                                  <a:srgbClr val="FFFF00"/>
                                </a:solidFill>
                                <a:latin typeface="Cambria Math" panose="02040503050406030204" pitchFamily="18" charset="0"/>
                              </a:rPr>
                              <m:t>×0.25216</m:t>
                            </m:r>
                          </m:e>
                        </m:nary>
                      </m:num>
                      <m:den>
                        <m:r>
                          <a:rPr lang="en-US" altLang="zh-CN" sz="2400" i="1">
                            <a:solidFill>
                              <a:srgbClr val="FFFF00"/>
                            </a:solidFill>
                            <a:latin typeface="Cambria Math" panose="02040503050406030204" pitchFamily="18" charset="0"/>
                          </a:rPr>
                          <m:t>𝑛</m:t>
                        </m:r>
                        <m:sSub>
                          <m:sSubPr>
                            <m:ctrlPr>
                              <a:rPr lang="zh-CN" altLang="zh-CN"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(11.4111</m:t>
                            </m:r>
                            <m:r>
                              <a:rPr lang="en-US" altLang="zh-CN" sz="2400" i="1">
                                <a:solidFill>
                                  <a:srgbClr val="FFFF00"/>
                                </a:solidFill>
                                <a:latin typeface="Cambria Math" panose="02040503050406030204" pitchFamily="18" charset="0"/>
                              </a:rPr>
                              <m:t>𝑃</m:t>
                            </m:r>
                          </m:e>
                          <m:sub>
                            <m:r>
                              <a:rPr lang="en-US" altLang="zh-CN" sz="2400" i="1">
                                <a:solidFill>
                                  <a:srgbClr val="FFFF00"/>
                                </a:solidFill>
                                <a:latin typeface="Cambria Math" panose="02040503050406030204" pitchFamily="18" charset="0"/>
                              </a:rPr>
                              <m:t>𝑐𝑒𝑛𝑡𝑒𝑟</m:t>
                            </m:r>
                          </m:sub>
                        </m:sSub>
                        <m:r>
                          <a:rPr lang="en-US" altLang="zh-CN" sz="2400" i="1">
                            <a:solidFill>
                              <a:srgbClr val="FFFF00"/>
                            </a:solidFill>
                            <a:latin typeface="Cambria Math" panose="02040503050406030204" pitchFamily="18" charset="0"/>
                          </a:rPr>
                          <m:t>−0.25216)</m:t>
                        </m:r>
                      </m:den>
                    </m:f>
                    <m:nary>
                      <m:naryPr>
                        <m:chr m:val="∭"/>
                        <m:limLoc m:val="undOvr"/>
                        <m:ctrlPr>
                          <a:rPr lang="zh-CN" altLang="zh-CN" sz="2400" i="1">
                            <a:solidFill>
                              <a:srgbClr val="FFFF00"/>
                            </a:solidFill>
                            <a:latin typeface="Cambria Math" panose="02040503050406030204" pitchFamily="18" charset="0"/>
                          </a:rPr>
                        </m:ctrlPr>
                      </m:naryPr>
                      <m:sub>
                        <m:r>
                          <a:rPr lang="en-US" altLang="zh-CN" sz="2400" i="1">
                            <a:solidFill>
                              <a:srgbClr val="FFFF00"/>
                            </a:solidFill>
                            <a:latin typeface="Cambria Math" panose="02040503050406030204" pitchFamily="18" charset="0"/>
                          </a:rPr>
                          <m:t>−∞</m:t>
                        </m:r>
                      </m:sub>
                      <m:sup>
                        <m:r>
                          <a:rPr lang="en-US" altLang="zh-CN" sz="2400" i="1">
                            <a:solidFill>
                              <a:srgbClr val="FFFF00"/>
                            </a:solidFill>
                            <a:latin typeface="Cambria Math" panose="02040503050406030204" pitchFamily="18" charset="0"/>
                          </a:rPr>
                          <m:t>∞</m:t>
                        </m:r>
                      </m:sup>
                      <m:e>
                        <m:r>
                          <a:rPr lang="en-US" altLang="zh-CN" sz="2400" i="1">
                            <a:solidFill>
                              <a:srgbClr val="FFFF00"/>
                            </a:solidFill>
                            <a:latin typeface="Cambria Math" panose="02040503050406030204" pitchFamily="18" charset="0"/>
                          </a:rPr>
                          <m:t>𝜃</m:t>
                        </m:r>
                        <m:d>
                          <m:dPr>
                            <m:ctrlPr>
                              <a:rPr lang="zh-CN" altLang="zh-CN" sz="2400" i="1">
                                <a:solidFill>
                                  <a:srgbClr val="FFFF00"/>
                                </a:solidFill>
                                <a:latin typeface="Cambria Math" panose="02040503050406030204" pitchFamily="18" charset="0"/>
                              </a:rPr>
                            </m:ctrlPr>
                          </m:dPr>
                          <m:e>
                            <m:r>
                              <a:rPr lang="en-US" altLang="zh-CN" sz="2400" i="1">
                                <a:solidFill>
                                  <a:srgbClr val="FFFF00"/>
                                </a:solidFill>
                                <a:latin typeface="Cambria Math" panose="02040503050406030204" pitchFamily="18" charset="0"/>
                              </a:rPr>
                              <m:t>𝜉</m:t>
                            </m:r>
                            <m:r>
                              <a:rPr lang="en-US" altLang="zh-CN" sz="2400" i="1">
                                <a:solidFill>
                                  <a:srgbClr val="FFFF00"/>
                                </a:solidFill>
                                <a:latin typeface="Cambria Math" panose="02040503050406030204" pitchFamily="18" charset="0"/>
                              </a:rPr>
                              <m:t>,</m:t>
                            </m:r>
                            <m:r>
                              <a:rPr lang="en-US" altLang="zh-CN" sz="2400" i="1">
                                <a:solidFill>
                                  <a:srgbClr val="FFFF00"/>
                                </a:solidFill>
                                <a:latin typeface="Cambria Math" panose="02040503050406030204" pitchFamily="18" charset="0"/>
                              </a:rPr>
                              <m:t>𝑡</m:t>
                            </m:r>
                          </m:e>
                        </m:d>
                        <m:r>
                          <a:rPr lang="en-US" altLang="zh-CN" sz="2400" i="1">
                            <a:solidFill>
                              <a:srgbClr val="FFFF00"/>
                            </a:solidFill>
                            <a:latin typeface="Cambria Math" panose="02040503050406030204" pitchFamily="18" charset="0"/>
                          </a:rPr>
                          <m:t>𝐺</m:t>
                        </m:r>
                        <m:d>
                          <m:dPr>
                            <m:ctrlPr>
                              <a:rPr lang="zh-CN" altLang="zh-CN" sz="2400" i="1">
                                <a:solidFill>
                                  <a:srgbClr val="FFFF00"/>
                                </a:solidFill>
                                <a:latin typeface="Cambria Math" panose="02040503050406030204" pitchFamily="18" charset="0"/>
                              </a:rPr>
                            </m:ctrlPr>
                          </m:dPr>
                          <m:e>
                            <m:r>
                              <a:rPr lang="en-US" altLang="zh-CN" sz="2400" i="1">
                                <a:solidFill>
                                  <a:srgbClr val="FFFF00"/>
                                </a:solidFill>
                                <a:latin typeface="Cambria Math" panose="02040503050406030204" pitchFamily="18" charset="0"/>
                              </a:rPr>
                              <m:t>𝑥</m:t>
                            </m:r>
                            <m:r>
                              <a:rPr lang="en-US" altLang="zh-CN" sz="2400" i="1">
                                <a:solidFill>
                                  <a:srgbClr val="FFFF00"/>
                                </a:solidFill>
                                <a:latin typeface="Cambria Math" panose="02040503050406030204" pitchFamily="18" charset="0"/>
                              </a:rPr>
                              <m:t>−</m:t>
                            </m:r>
                            <m:r>
                              <a:rPr lang="en-US" altLang="zh-CN" sz="2400" i="1">
                                <a:solidFill>
                                  <a:srgbClr val="FFFF00"/>
                                </a:solidFill>
                                <a:latin typeface="Cambria Math" panose="02040503050406030204" pitchFamily="18" charset="0"/>
                              </a:rPr>
                              <m:t>𝜉</m:t>
                            </m:r>
                          </m:e>
                        </m:d>
                        <m:sSub>
                          <m:sSubPr>
                            <m:ctrlPr>
                              <a:rPr lang="zh-CN" altLang="zh-CN"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𝑢</m:t>
                            </m:r>
                          </m:e>
                          <m:sub>
                            <m:r>
                              <a:rPr lang="en-US" altLang="zh-CN" sz="2400" i="1">
                                <a:solidFill>
                                  <a:srgbClr val="FFFF00"/>
                                </a:solidFill>
                                <a:latin typeface="Cambria Math" panose="02040503050406030204" pitchFamily="18" charset="0"/>
                              </a:rPr>
                              <m:t>𝑖</m:t>
                            </m:r>
                          </m:sub>
                        </m:sSub>
                        <m:d>
                          <m:dPr>
                            <m:ctrlPr>
                              <a:rPr lang="zh-CN" altLang="zh-CN" sz="2400" i="1">
                                <a:solidFill>
                                  <a:srgbClr val="FFFF00"/>
                                </a:solidFill>
                                <a:latin typeface="Cambria Math" panose="02040503050406030204" pitchFamily="18" charset="0"/>
                              </a:rPr>
                            </m:ctrlPr>
                          </m:dPr>
                          <m:e>
                            <m:r>
                              <a:rPr lang="en-US" altLang="zh-CN" sz="2400" i="1">
                                <a:solidFill>
                                  <a:srgbClr val="FFFF00"/>
                                </a:solidFill>
                                <a:latin typeface="Cambria Math" panose="02040503050406030204" pitchFamily="18" charset="0"/>
                              </a:rPr>
                              <m:t>𝜉</m:t>
                            </m:r>
                            <m:r>
                              <a:rPr lang="en-US" altLang="zh-CN" sz="2400" i="1">
                                <a:solidFill>
                                  <a:srgbClr val="FFFF00"/>
                                </a:solidFill>
                                <a:latin typeface="Cambria Math" panose="02040503050406030204" pitchFamily="18" charset="0"/>
                              </a:rPr>
                              <m:t>,</m:t>
                            </m:r>
                            <m:r>
                              <a:rPr lang="en-US" altLang="zh-CN" sz="2400" i="1">
                                <a:solidFill>
                                  <a:srgbClr val="FFFF00"/>
                                </a:solidFill>
                                <a:latin typeface="Cambria Math" panose="02040503050406030204" pitchFamily="18" charset="0"/>
                              </a:rPr>
                              <m:t>𝑡</m:t>
                            </m:r>
                          </m:e>
                        </m:d>
                        <m:r>
                          <a:rPr lang="en-US" altLang="zh-CN" sz="2400" i="1">
                            <a:solidFill>
                              <a:srgbClr val="FFFF00"/>
                            </a:solidFill>
                            <a:latin typeface="Cambria Math" panose="02040503050406030204" pitchFamily="18" charset="0"/>
                          </a:rPr>
                          <m:t>𝑑</m:t>
                        </m:r>
                        <m:r>
                          <a:rPr lang="en-US" altLang="zh-CN" sz="2400" i="1">
                            <a:solidFill>
                              <a:srgbClr val="FFFF00"/>
                            </a:solidFill>
                            <a:latin typeface="Cambria Math" panose="02040503050406030204" pitchFamily="18" charset="0"/>
                          </a:rPr>
                          <m:t>𝜉</m:t>
                        </m:r>
                      </m:e>
                    </m:nary>
                  </m:oMath>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4588" y="1845734"/>
                <a:ext cx="6216893" cy="4621434"/>
              </a:xfrm>
              <a:blipFill rotWithShape="0">
                <a:blip r:embed="rId2"/>
                <a:stretch>
                  <a:fillRect l="-1373" t="-1847" r="-2255" b="-9103"/>
                </a:stretch>
              </a:blipFill>
            </p:spPr>
            <p:txBody>
              <a:bodyPr/>
              <a:lstStyle/>
              <a:p>
                <a:r>
                  <a:rPr lang="zh-CN" altLang="en-US">
                    <a:noFill/>
                  </a:rPr>
                  <a:t> </a:t>
                </a:r>
              </a:p>
            </p:txBody>
          </p:sp>
        </mc:Fallback>
      </mc:AlternateContent>
      <p:sp>
        <p:nvSpPr>
          <p:cNvPr id="4" name="灯片编号占位符 3"/>
          <p:cNvSpPr>
            <a:spLocks noGrp="1"/>
          </p:cNvSpPr>
          <p:nvPr>
            <p:ph type="sldNum" sz="quarter" idx="4294967295"/>
          </p:nvPr>
        </p:nvSpPr>
        <p:spPr>
          <a:xfrm>
            <a:off x="8763000" y="381000"/>
            <a:ext cx="2743200" cy="365125"/>
          </a:xfrm>
        </p:spPr>
        <p:txBody>
          <a:bodyPr/>
          <a:lstStyle/>
          <a:p>
            <a:fld id="{80CC6095-BD95-4D06-BE17-420B2E8F7CC4}" type="slidenum">
              <a:rPr lang="zh-CN" altLang="en-US" smtClean="0"/>
              <a:t>37</a:t>
            </a:fld>
            <a:endParaRPr lang="zh-CN" altLang="en-US"/>
          </a:p>
        </p:txBody>
      </p:sp>
      <p:pic>
        <p:nvPicPr>
          <p:cNvPr id="5" name="图片 4"/>
          <p:cNvPicPr>
            <a:picLocks noChangeAspect="1"/>
          </p:cNvPicPr>
          <p:nvPr/>
        </p:nvPicPr>
        <p:blipFill>
          <a:blip r:embed="rId3"/>
          <a:stretch>
            <a:fillRect/>
          </a:stretch>
        </p:blipFill>
        <p:spPr>
          <a:xfrm>
            <a:off x="188163" y="1728576"/>
            <a:ext cx="5686425" cy="4257675"/>
          </a:xfrm>
          <a:prstGeom prst="rect">
            <a:avLst/>
          </a:prstGeom>
        </p:spPr>
      </p:pic>
    </p:spTree>
    <p:extLst>
      <p:ext uri="{BB962C8B-B14F-4D97-AF65-F5344CB8AC3E}">
        <p14:creationId xmlns:p14="http://schemas.microsoft.com/office/powerpoint/2010/main" val="26090410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2542" y="120429"/>
            <a:ext cx="9938509" cy="491629"/>
          </a:xfrm>
        </p:spPr>
        <p:txBody>
          <a:bodyPr>
            <a:noAutofit/>
          </a:bodyPr>
          <a:lstStyle/>
          <a:p>
            <a:r>
              <a:rPr lang="zh-CN" altLang="zh-CN" sz="2400" dirty="0">
                <a:latin typeface="微软雅黑" panose="020B0503020204020204" pitchFamily="34" charset="-122"/>
                <a:ea typeface="微软雅黑" panose="020B0503020204020204" pitchFamily="34" charset="-122"/>
              </a:rPr>
              <a:t>基于可压缩</a:t>
            </a:r>
            <a:r>
              <a:rPr lang="en-US" altLang="zh-CN" sz="2400" dirty="0">
                <a:latin typeface="微软雅黑" panose="020B0503020204020204" pitchFamily="34" charset="-122"/>
                <a:ea typeface="微软雅黑" panose="020B0503020204020204" pitchFamily="34" charset="-122"/>
              </a:rPr>
              <a:t>LES</a:t>
            </a:r>
            <a:r>
              <a:rPr lang="zh-CN" altLang="zh-CN" sz="2400" dirty="0">
                <a:latin typeface="微软雅黑" panose="020B0503020204020204" pitchFamily="34" charset="-122"/>
                <a:ea typeface="微软雅黑" panose="020B0503020204020204" pitchFamily="34" charset="-122"/>
              </a:rPr>
              <a:t>方法湍动能输运过程模拟的液体燃料喷雾雾化过程研究</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5799" y="781665"/>
                <a:ext cx="11312013" cy="5943600"/>
              </a:xfrm>
            </p:spPr>
            <p:txBody>
              <a:bodyPr>
                <a:normAutofit/>
              </a:bodyPr>
              <a:lstStyle/>
              <a:p>
                <a:r>
                  <a:rPr lang="zh-CN" altLang="zh-CN" sz="2400" dirty="0">
                    <a:latin typeface="微软雅黑" panose="020B0503020204020204" pitchFamily="34" charset="-122"/>
                    <a:ea typeface="微软雅黑" panose="020B0503020204020204" pitchFamily="34" charset="-122"/>
                  </a:rPr>
                  <a:t>真实气体状态方程包含三次方方程（</a:t>
                </a:r>
                <a:r>
                  <a:rPr lang="en-US" altLang="zh-CN" sz="2400" dirty="0">
                    <a:latin typeface="微软雅黑" panose="020B0503020204020204" pitchFamily="34" charset="-122"/>
                    <a:ea typeface="微软雅黑" panose="020B0503020204020204" pitchFamily="34" charset="-122"/>
                  </a:rPr>
                  <a:t>Cubic Equation</a:t>
                </a:r>
                <a:r>
                  <a:rPr lang="zh-CN" altLang="zh-CN" sz="2400" dirty="0">
                    <a:latin typeface="微软雅黑" panose="020B0503020204020204" pitchFamily="34" charset="-122"/>
                    <a:ea typeface="微软雅黑" panose="020B0503020204020204" pitchFamily="34" charset="-122"/>
                  </a:rPr>
                  <a:t>）和级数方程，本研究中采用三次方方程</a:t>
                </a:r>
                <a:r>
                  <a:rPr lang="en-US" altLang="zh-CN" sz="2400" dirty="0">
                    <a:latin typeface="微软雅黑" panose="020B0503020204020204" pitchFamily="34" charset="-122"/>
                    <a:ea typeface="微软雅黑" panose="020B0503020204020204" pitchFamily="34" charset="-122"/>
                  </a:rPr>
                  <a:t>RK</a:t>
                </a:r>
                <a:r>
                  <a:rPr lang="zh-CN" altLang="zh-CN" sz="2400" dirty="0">
                    <a:latin typeface="微软雅黑" panose="020B0503020204020204" pitchFamily="34" charset="-122"/>
                    <a:ea typeface="微软雅黑" panose="020B0503020204020204" pitchFamily="34" charset="-122"/>
                  </a:rPr>
                  <a:t>气体状态方程（</a:t>
                </a:r>
                <a:r>
                  <a:rPr lang="en-US" altLang="zh-CN" sz="2400" dirty="0">
                    <a:latin typeface="微软雅黑" panose="020B0503020204020204" pitchFamily="34" charset="-122"/>
                    <a:ea typeface="微软雅黑" panose="020B0503020204020204" pitchFamily="34" charset="-122"/>
                  </a:rPr>
                  <a:t>Redlich-</a:t>
                </a:r>
                <a:r>
                  <a:rPr lang="en-US" altLang="zh-CN" sz="2400" dirty="0" err="1">
                    <a:latin typeface="微软雅黑" panose="020B0503020204020204" pitchFamily="34" charset="-122"/>
                    <a:ea typeface="微软雅黑" panose="020B0503020204020204" pitchFamily="34" charset="-122"/>
                  </a:rPr>
                  <a:t>Kwong</a:t>
                </a:r>
                <a:r>
                  <a:rPr lang="en-US" altLang="zh-CN" sz="2400" dirty="0">
                    <a:latin typeface="微软雅黑" panose="020B0503020204020204" pitchFamily="34" charset="-122"/>
                    <a:ea typeface="微软雅黑" panose="020B0503020204020204" pitchFamily="34" charset="-122"/>
                  </a:rPr>
                  <a:t> EOS</a:t>
                </a:r>
                <a:r>
                  <a:rPr lang="zh-CN" altLang="zh-CN" sz="2400" dirty="0">
                    <a:latin typeface="微软雅黑" panose="020B0503020204020204" pitchFamily="34" charset="-122"/>
                    <a:ea typeface="微软雅黑" panose="020B0503020204020204" pitchFamily="34" charset="-122"/>
                  </a:rPr>
                  <a:t>）作为计算气体密度的方法。</a:t>
                </a:r>
              </a:p>
              <a:p>
                <a14:m>
                  <m:oMath xmlns:m="http://schemas.openxmlformats.org/officeDocument/2006/math">
                    <m:r>
                      <a:rPr lang="en-US" altLang="zh-CN" sz="2400" i="1">
                        <a:latin typeface="Cambria Math" panose="02040503050406030204" pitchFamily="18" charset="0"/>
                      </a:rPr>
                      <m:t>𝑝</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𝑅𝑇</m:t>
                        </m:r>
                      </m:num>
                      <m:den>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𝑏</m:t>
                        </m:r>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𝑎</m:t>
                        </m:r>
                      </m:num>
                      <m:den>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𝑇</m:t>
                            </m:r>
                          </m:e>
                          <m:sup>
                            <m:r>
                              <a:rPr lang="en-US" altLang="zh-CN" sz="2400" i="1">
                                <a:latin typeface="Cambria Math" panose="02040503050406030204" pitchFamily="18" charset="0"/>
                              </a:rPr>
                              <m:t>0.5</m:t>
                            </m:r>
                          </m:sup>
                        </m:sSup>
                        <m:r>
                          <a:rPr lang="en-US" altLang="zh-CN" sz="2400" i="1">
                            <a:latin typeface="Cambria Math" panose="02040503050406030204" pitchFamily="18" charset="0"/>
                          </a:rPr>
                          <m:t>𝑣</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𝑏</m:t>
                            </m:r>
                          </m:e>
                        </m:d>
                      </m:den>
                    </m:f>
                  </m:oMath>
                </a14:m>
                <a:endParaRPr lang="en-US" altLang="zh-CN" sz="2400" dirty="0"/>
              </a:p>
              <a:p>
                <a:endParaRPr lang="en-US" altLang="zh-CN" sz="2400" dirty="0">
                  <a:latin typeface="微软雅黑" panose="020B0503020204020204" pitchFamily="34" charset="-122"/>
                  <a:ea typeface="微软雅黑" panose="020B0503020204020204" pitchFamily="34" charset="-122"/>
                </a:endParaRPr>
              </a:p>
              <a:p>
                <a:r>
                  <a:rPr lang="zh-CN" altLang="zh-CN" sz="2400" dirty="0"/>
                  <a:t>可借助卡尔丹公式法</a:t>
                </a:r>
                <a:r>
                  <a:rPr lang="zh-CN" altLang="en-US" sz="2400" dirty="0"/>
                  <a:t>或</a:t>
                </a:r>
                <a:r>
                  <a:rPr lang="zh-CN" altLang="zh-CN" sz="2400" dirty="0"/>
                  <a:t>盛金公式法求解实际气体密度。两种公式法都可以解标准型的</a:t>
                </a:r>
                <a14:m>
                  <m:oMath xmlns:m="http://schemas.openxmlformats.org/officeDocument/2006/math">
                    <m:r>
                      <a:rPr lang="en-US" altLang="zh-CN" sz="2400" i="1">
                        <a:latin typeface="Cambria Math" panose="02040503050406030204" pitchFamily="18" charset="0"/>
                      </a:rPr>
                      <m:t>𝑎</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3</m:t>
                        </m:r>
                      </m:sup>
                    </m:sSup>
                    <m:r>
                      <a:rPr lang="en-US" altLang="zh-CN" sz="2400" i="1">
                        <a:latin typeface="Cambria Math" panose="02040503050406030204" pitchFamily="18" charset="0"/>
                      </a:rPr>
                      <m:t>+</m:t>
                    </m:r>
                    <m:r>
                      <a:rPr lang="en-US" altLang="zh-CN" sz="2400" i="1">
                        <a:latin typeface="Cambria Math" panose="02040503050406030204" pitchFamily="18" charset="0"/>
                      </a:rPr>
                      <m:t>𝑏</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𝑐𝑥</m:t>
                    </m:r>
                    <m:r>
                      <a:rPr lang="en-US" altLang="zh-CN" sz="2400" i="1">
                        <a:latin typeface="Cambria Math" panose="02040503050406030204" pitchFamily="18" charset="0"/>
                      </a:rPr>
                      <m:t>+</m:t>
                    </m:r>
                    <m:r>
                      <a:rPr lang="en-US" altLang="zh-CN" sz="2400" i="1">
                        <a:latin typeface="Cambria Math" panose="02040503050406030204" pitchFamily="18" charset="0"/>
                      </a:rPr>
                      <m:t>𝑑</m:t>
                    </m:r>
                    <m:r>
                      <a:rPr lang="en-US" altLang="zh-CN" sz="2400" i="1">
                        <a:latin typeface="Cambria Math" panose="02040503050406030204" pitchFamily="18" charset="0"/>
                      </a:rPr>
                      <m:t>=0,(</m:t>
                    </m:r>
                    <m:r>
                      <a:rPr lang="en-US" altLang="zh-CN" sz="2400" i="1">
                        <a:latin typeface="Cambria Math" panose="02040503050406030204" pitchFamily="18" charset="0"/>
                      </a:rPr>
                      <m:t>𝑎</m:t>
                    </m:r>
                    <m:r>
                      <a:rPr lang="en-US" altLang="zh-CN" sz="2400" i="1">
                        <a:latin typeface="Cambria Math" panose="02040503050406030204" pitchFamily="18" charset="0"/>
                      </a:rPr>
                      <m:t>≠0)</m:t>
                    </m:r>
                  </m:oMath>
                </a14:m>
                <a:r>
                  <a:rPr lang="zh-CN" altLang="zh-CN" sz="2400" dirty="0"/>
                  <a:t>一元三次方程。</a:t>
                </a:r>
              </a:p>
              <a:p>
                <a:r>
                  <a:rPr lang="zh-CN" altLang="en-US" sz="2400" dirty="0" smtClean="0">
                    <a:latin typeface="微软雅黑" panose="020B0503020204020204" pitchFamily="34" charset="-122"/>
                    <a:ea typeface="微软雅黑" panose="020B0503020204020204" pitchFamily="34" charset="-122"/>
                  </a:rPr>
                  <a:t>最终</a:t>
                </a:r>
                <a:r>
                  <a:rPr lang="zh-CN" altLang="en-US" sz="2400" dirty="0">
                    <a:latin typeface="微软雅黑" panose="020B0503020204020204" pitchFamily="34" charset="-122"/>
                    <a:ea typeface="微软雅黑" panose="020B0503020204020204" pitchFamily="34" charset="-122"/>
                  </a:rPr>
                  <a:t>，可以得到新的输运方程，如下：</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f>
                      <m:fPr>
                        <m:ctrlPr>
                          <a:rPr lang="zh-CN" altLang="zh-CN" sz="2400" b="1" i="1" smtClean="0">
                            <a:solidFill>
                              <a:srgbClr val="FFFF00"/>
                            </a:solidFill>
                            <a:latin typeface="Cambria Math" panose="02040503050406030204" pitchFamily="18" charset="0"/>
                          </a:rPr>
                        </m:ctrlPr>
                      </m:fPr>
                      <m:num>
                        <m:r>
                          <a:rPr lang="en-US" altLang="zh-CN" sz="2400" b="1" i="1">
                            <a:solidFill>
                              <a:srgbClr val="FFFF00"/>
                            </a:solidFill>
                            <a:latin typeface="Cambria Math" panose="02040503050406030204" pitchFamily="18" charset="0"/>
                          </a:rPr>
                          <m:t>𝝏</m:t>
                        </m:r>
                        <m:acc>
                          <m:accPr>
                            <m:chr m:val="̅"/>
                            <m:ctrlPr>
                              <a:rPr lang="zh-CN" altLang="zh-CN" sz="2400" b="1" i="1">
                                <a:solidFill>
                                  <a:srgbClr val="FFFF00"/>
                                </a:solidFill>
                                <a:latin typeface="Cambria Math" panose="02040503050406030204" pitchFamily="18" charset="0"/>
                              </a:rPr>
                            </m:ctrlPr>
                          </m:accPr>
                          <m:e>
                            <m:r>
                              <a:rPr lang="en-US" altLang="zh-CN" sz="2400" b="1" i="1">
                                <a:solidFill>
                                  <a:srgbClr val="FFFF00"/>
                                </a:solidFill>
                                <a:latin typeface="Cambria Math" panose="02040503050406030204" pitchFamily="18" charset="0"/>
                              </a:rPr>
                              <m:t>𝝆</m:t>
                            </m:r>
                          </m:e>
                        </m:acc>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𝒌</m:t>
                            </m:r>
                          </m:e>
                          <m:sub>
                            <m:r>
                              <a:rPr lang="en-US" altLang="zh-CN" sz="2400" b="1" i="1">
                                <a:solidFill>
                                  <a:srgbClr val="FFFF00"/>
                                </a:solidFill>
                                <a:latin typeface="Cambria Math" panose="02040503050406030204" pitchFamily="18" charset="0"/>
                              </a:rPr>
                              <m:t>𝒔𝒈𝒔</m:t>
                            </m:r>
                          </m:sub>
                        </m:sSub>
                      </m:num>
                      <m:den>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𝒕</m:t>
                        </m:r>
                      </m:den>
                    </m:f>
                    <m:r>
                      <a:rPr lang="en-US" altLang="zh-CN" sz="2400" b="1">
                        <a:solidFill>
                          <a:srgbClr val="FFFF00"/>
                        </a:solidFill>
                        <a:latin typeface="Cambria Math" panose="02040503050406030204" pitchFamily="18" charset="0"/>
                      </a:rPr>
                      <m:t>+</m:t>
                    </m:r>
                    <m:f>
                      <m:fPr>
                        <m:ctrlPr>
                          <a:rPr lang="zh-CN" altLang="zh-CN" sz="2400" b="1" i="1">
                            <a:solidFill>
                              <a:srgbClr val="FFFF00"/>
                            </a:solidFill>
                            <a:latin typeface="Cambria Math" panose="02040503050406030204" pitchFamily="18" charset="0"/>
                          </a:rPr>
                        </m:ctrlPr>
                      </m:fPr>
                      <m:num>
                        <m:r>
                          <a:rPr lang="en-US" altLang="zh-CN" sz="2400" b="1" i="1">
                            <a:solidFill>
                              <a:srgbClr val="FFFF00"/>
                            </a:solidFill>
                            <a:latin typeface="Cambria Math" panose="02040503050406030204" pitchFamily="18" charset="0"/>
                          </a:rPr>
                          <m:t>𝝏</m:t>
                        </m:r>
                        <m:acc>
                          <m:accPr>
                            <m:chr m:val="̅"/>
                            <m:ctrlPr>
                              <a:rPr lang="zh-CN" altLang="zh-CN" sz="2400" b="1" i="1">
                                <a:solidFill>
                                  <a:srgbClr val="FFFF00"/>
                                </a:solidFill>
                                <a:latin typeface="Cambria Math" panose="02040503050406030204" pitchFamily="18" charset="0"/>
                              </a:rPr>
                            </m:ctrlPr>
                          </m:accPr>
                          <m:e>
                            <m:r>
                              <a:rPr lang="en-US" altLang="zh-CN" sz="2400" b="1" i="1">
                                <a:solidFill>
                                  <a:srgbClr val="FFFF00"/>
                                </a:solidFill>
                                <a:latin typeface="Cambria Math" panose="02040503050406030204" pitchFamily="18" charset="0"/>
                              </a:rPr>
                              <m:t>𝝆</m:t>
                            </m:r>
                          </m:e>
                        </m:acc>
                        <m:d>
                          <m:dPr>
                            <m:begChr m:val="〈"/>
                            <m:endChr m:val="〉"/>
                            <m:ctrlPr>
                              <a:rPr lang="zh-CN" altLang="zh-CN" sz="2400" b="1" i="1">
                                <a:solidFill>
                                  <a:srgbClr val="FFFF00"/>
                                </a:solidFill>
                                <a:latin typeface="Cambria Math" panose="02040503050406030204" pitchFamily="18" charset="0"/>
                              </a:rPr>
                            </m:ctrlPr>
                          </m:dPr>
                          <m:e>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𝒖</m:t>
                                </m:r>
                              </m:e>
                              <m:sub>
                                <m:r>
                                  <a:rPr lang="en-US" altLang="zh-CN" sz="2400" b="1" i="1">
                                    <a:solidFill>
                                      <a:srgbClr val="FFFF00"/>
                                    </a:solidFill>
                                    <a:latin typeface="Cambria Math" panose="02040503050406030204" pitchFamily="18" charset="0"/>
                                  </a:rPr>
                                  <m:t>𝒋</m:t>
                                </m:r>
                              </m:sub>
                            </m:sSub>
                          </m:e>
                        </m:d>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𝒌</m:t>
                            </m:r>
                          </m:e>
                          <m:sub>
                            <m:r>
                              <a:rPr lang="en-US" altLang="zh-CN" sz="2400" b="1" i="1">
                                <a:solidFill>
                                  <a:srgbClr val="FFFF00"/>
                                </a:solidFill>
                                <a:latin typeface="Cambria Math" panose="02040503050406030204" pitchFamily="18" charset="0"/>
                              </a:rPr>
                              <m:t>𝒔𝒈𝒔</m:t>
                            </m:r>
                          </m:sub>
                        </m:sSub>
                      </m:num>
                      <m:den>
                        <m:r>
                          <a:rPr lang="en-US" altLang="zh-CN" sz="2400" b="1" i="1">
                            <a:solidFill>
                              <a:srgbClr val="FFFF00"/>
                            </a:solidFill>
                            <a:latin typeface="Cambria Math" panose="02040503050406030204" pitchFamily="18" charset="0"/>
                          </a:rPr>
                          <m:t>𝝏</m:t>
                        </m:r>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𝒙</m:t>
                            </m:r>
                          </m:e>
                          <m:sub>
                            <m:r>
                              <a:rPr lang="en-US" altLang="zh-CN" sz="2400" b="1" i="1">
                                <a:solidFill>
                                  <a:srgbClr val="FFFF00"/>
                                </a:solidFill>
                                <a:latin typeface="Cambria Math" panose="02040503050406030204" pitchFamily="18" charset="0"/>
                              </a:rPr>
                              <m:t>𝒋</m:t>
                            </m:r>
                          </m:sub>
                        </m:sSub>
                      </m:den>
                    </m:f>
                    <m:r>
                      <a:rPr lang="en-US" altLang="zh-CN" sz="2400" b="1" i="1">
                        <a:solidFill>
                          <a:srgbClr val="FFFF00"/>
                        </a:solidFill>
                        <a:latin typeface="Cambria Math" panose="02040503050406030204" pitchFamily="18" charset="0"/>
                      </a:rPr>
                      <m:t>=</m:t>
                    </m:r>
                    <m:f>
                      <m:fPr>
                        <m:ctrlPr>
                          <a:rPr lang="zh-CN" altLang="zh-CN" sz="2400" b="1" i="1">
                            <a:solidFill>
                              <a:srgbClr val="FFFF00"/>
                            </a:solidFill>
                            <a:latin typeface="Cambria Math" panose="02040503050406030204" pitchFamily="18" charset="0"/>
                          </a:rPr>
                        </m:ctrlPr>
                      </m:fPr>
                      <m:num>
                        <m:r>
                          <a:rPr lang="en-US" altLang="zh-CN" sz="2400" b="1" i="1">
                            <a:solidFill>
                              <a:srgbClr val="FFFF00"/>
                            </a:solidFill>
                            <a:latin typeface="Cambria Math" panose="02040503050406030204" pitchFamily="18" charset="0"/>
                          </a:rPr>
                          <m:t>𝝏</m:t>
                        </m:r>
                      </m:num>
                      <m:den>
                        <m:r>
                          <a:rPr lang="en-US" altLang="zh-CN" sz="2400" b="1" i="1">
                            <a:solidFill>
                              <a:srgbClr val="FFFF00"/>
                            </a:solidFill>
                            <a:latin typeface="Cambria Math" panose="02040503050406030204" pitchFamily="18" charset="0"/>
                          </a:rPr>
                          <m:t>𝝏</m:t>
                        </m:r>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𝒙</m:t>
                            </m:r>
                          </m:e>
                          <m:sub>
                            <m:r>
                              <a:rPr lang="en-US" altLang="zh-CN" sz="2400" b="1" i="1">
                                <a:solidFill>
                                  <a:srgbClr val="FFFF00"/>
                                </a:solidFill>
                                <a:latin typeface="Cambria Math" panose="02040503050406030204" pitchFamily="18" charset="0"/>
                              </a:rPr>
                              <m:t>𝒋</m:t>
                            </m:r>
                          </m:sub>
                        </m:sSub>
                      </m:den>
                    </m:f>
                    <m:d>
                      <m:dPr>
                        <m:ctrlPr>
                          <a:rPr lang="zh-CN" altLang="zh-CN" sz="2400" b="1" i="1">
                            <a:solidFill>
                              <a:srgbClr val="FFFF00"/>
                            </a:solidFill>
                            <a:latin typeface="Cambria Math" panose="02040503050406030204" pitchFamily="18" charset="0"/>
                          </a:rPr>
                        </m:ctrlPr>
                      </m:dPr>
                      <m:e>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𝝁</m:t>
                            </m:r>
                          </m:e>
                          <m:sub>
                            <m:r>
                              <a:rPr lang="en-US" altLang="zh-CN" sz="2400" b="1" i="1">
                                <a:solidFill>
                                  <a:srgbClr val="FFFF00"/>
                                </a:solidFill>
                                <a:latin typeface="Cambria Math" panose="02040503050406030204" pitchFamily="18" charset="0"/>
                              </a:rPr>
                              <m:t>𝑻</m:t>
                            </m:r>
                          </m:sub>
                        </m:sSub>
                        <m:f>
                          <m:fPr>
                            <m:ctrlPr>
                              <a:rPr lang="zh-CN" altLang="zh-CN" sz="2400" b="1" i="1">
                                <a:solidFill>
                                  <a:srgbClr val="FFFF00"/>
                                </a:solidFill>
                                <a:latin typeface="Cambria Math" panose="02040503050406030204" pitchFamily="18" charset="0"/>
                              </a:rPr>
                            </m:ctrlPr>
                          </m:fPr>
                          <m:num>
                            <m:r>
                              <a:rPr lang="en-US" altLang="zh-CN" sz="2400" b="1" i="1">
                                <a:solidFill>
                                  <a:srgbClr val="FFFF00"/>
                                </a:solidFill>
                                <a:latin typeface="Cambria Math" panose="02040503050406030204" pitchFamily="18" charset="0"/>
                              </a:rPr>
                              <m:t>𝝏</m:t>
                            </m:r>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𝒌</m:t>
                                </m:r>
                              </m:e>
                              <m:sub>
                                <m:r>
                                  <a:rPr lang="en-US" altLang="zh-CN" sz="2400" b="1" i="1">
                                    <a:solidFill>
                                      <a:srgbClr val="FFFF00"/>
                                    </a:solidFill>
                                    <a:latin typeface="Cambria Math" panose="02040503050406030204" pitchFamily="18" charset="0"/>
                                  </a:rPr>
                                  <m:t>𝒔𝒈𝒔</m:t>
                                </m:r>
                              </m:sub>
                            </m:sSub>
                          </m:num>
                          <m:den>
                            <m:r>
                              <a:rPr lang="en-US" altLang="zh-CN" sz="2400" b="1" i="1">
                                <a:solidFill>
                                  <a:srgbClr val="FFFF00"/>
                                </a:solidFill>
                                <a:latin typeface="Cambria Math" panose="02040503050406030204" pitchFamily="18" charset="0"/>
                              </a:rPr>
                              <m:t>𝝏</m:t>
                            </m:r>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𝒙</m:t>
                                </m:r>
                              </m:e>
                              <m:sub>
                                <m:r>
                                  <a:rPr lang="en-US" altLang="zh-CN" sz="2400" b="1" i="1">
                                    <a:solidFill>
                                      <a:srgbClr val="FFFF00"/>
                                    </a:solidFill>
                                    <a:latin typeface="Cambria Math" panose="02040503050406030204" pitchFamily="18" charset="0"/>
                                  </a:rPr>
                                  <m:t>𝒋</m:t>
                                </m:r>
                              </m:sub>
                            </m:sSub>
                          </m:den>
                        </m:f>
                      </m:e>
                    </m:d>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𝑷</m:t>
                    </m:r>
                    <m:r>
                      <a:rPr lang="en-US" altLang="zh-CN" sz="2400" b="1" i="1">
                        <a:solidFill>
                          <a:srgbClr val="FFFF00"/>
                        </a:solidFill>
                        <a:latin typeface="Cambria Math" panose="02040503050406030204" pitchFamily="18" charset="0"/>
                      </a:rPr>
                      <m:t>−</m:t>
                    </m:r>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𝜺</m:t>
                        </m:r>
                      </m:e>
                      <m:sub>
                        <m:r>
                          <a:rPr lang="en-US" altLang="zh-CN" sz="2400" b="1" i="1">
                            <a:solidFill>
                              <a:srgbClr val="FFFF00"/>
                            </a:solidFill>
                            <a:latin typeface="Cambria Math" panose="02040503050406030204" pitchFamily="18" charset="0"/>
                          </a:rPr>
                          <m:t>𝒔𝒈𝒔</m:t>
                        </m:r>
                      </m:sub>
                    </m:sSub>
                    <m:r>
                      <a:rPr lang="en-US" altLang="zh-CN" sz="2400" b="1" i="1">
                        <a:solidFill>
                          <a:srgbClr val="FFFF00"/>
                        </a:solidFill>
                        <a:latin typeface="Cambria Math" panose="02040503050406030204" pitchFamily="18" charset="0"/>
                      </a:rPr>
                      <m:t>−</m:t>
                    </m:r>
                    <m:f>
                      <m:fPr>
                        <m:ctrlPr>
                          <a:rPr lang="zh-CN" altLang="zh-CN" sz="2400" b="1" i="1">
                            <a:solidFill>
                              <a:srgbClr val="FFFF00"/>
                            </a:solidFill>
                            <a:latin typeface="Cambria Math" panose="02040503050406030204" pitchFamily="18" charset="0"/>
                          </a:rPr>
                        </m:ctrlPr>
                      </m:fPr>
                      <m:num>
                        <m:r>
                          <a:rPr lang="en-US" altLang="zh-CN" sz="2400" b="1" i="1">
                            <a:solidFill>
                              <a:srgbClr val="FFFF00"/>
                            </a:solidFill>
                            <a:latin typeface="Cambria Math" panose="02040503050406030204" pitchFamily="18" charset="0"/>
                          </a:rPr>
                          <m:t>𝟑</m:t>
                        </m:r>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𝑪</m:t>
                            </m:r>
                          </m:e>
                          <m:sub>
                            <m:r>
                              <a:rPr lang="en-US" altLang="zh-CN" sz="2400" b="1" i="1">
                                <a:solidFill>
                                  <a:srgbClr val="FFFF00"/>
                                </a:solidFill>
                                <a:latin typeface="Cambria Math" panose="02040503050406030204" pitchFamily="18" charset="0"/>
                              </a:rPr>
                              <m:t>𝑫</m:t>
                            </m:r>
                          </m:sub>
                        </m:sSub>
                      </m:num>
                      <m:den>
                        <m:r>
                          <a:rPr lang="en-US" altLang="zh-CN" sz="2400" b="1" i="1">
                            <a:solidFill>
                              <a:srgbClr val="FFFF00"/>
                            </a:solidFill>
                            <a:latin typeface="Cambria Math" panose="02040503050406030204" pitchFamily="18" charset="0"/>
                          </a:rPr>
                          <m:t>𝟖</m:t>
                        </m:r>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𝑽</m:t>
                            </m:r>
                          </m:e>
                          <m:sub>
                            <m:r>
                              <a:rPr lang="en-US" altLang="zh-CN" sz="2400" b="1" i="1">
                                <a:solidFill>
                                  <a:srgbClr val="FFFF00"/>
                                </a:solidFill>
                                <a:latin typeface="Cambria Math" panose="02040503050406030204" pitchFamily="18" charset="0"/>
                              </a:rPr>
                              <m:t>𝒄𝒆𝒍𝒍</m:t>
                            </m:r>
                          </m:sub>
                        </m:sSub>
                      </m:den>
                    </m:f>
                    <m:nary>
                      <m:naryPr>
                        <m:chr m:val="∑"/>
                        <m:limLoc m:val="undOvr"/>
                        <m:subHide m:val="on"/>
                        <m:supHide m:val="on"/>
                        <m:ctrlPr>
                          <a:rPr lang="zh-CN" altLang="zh-CN" sz="2400" b="1" i="1">
                            <a:solidFill>
                              <a:srgbClr val="FFFF00"/>
                            </a:solidFill>
                            <a:latin typeface="Cambria Math" panose="02040503050406030204" pitchFamily="18" charset="0"/>
                          </a:rPr>
                        </m:ctrlPr>
                      </m:naryPr>
                      <m:sub/>
                      <m:sup/>
                      <m:e>
                        <m:d>
                          <m:dPr>
                            <m:begChr m:val="{"/>
                            <m:endChr m:val="}"/>
                            <m:ctrlPr>
                              <a:rPr lang="zh-CN" altLang="zh-CN" sz="2400" b="1" i="1">
                                <a:solidFill>
                                  <a:srgbClr val="FFFF00"/>
                                </a:solidFill>
                                <a:latin typeface="Cambria Math" panose="02040503050406030204" pitchFamily="18" charset="0"/>
                              </a:rPr>
                            </m:ctrlPr>
                          </m:dPr>
                          <m:e>
                            <m:f>
                              <m:fPr>
                                <m:ctrlPr>
                                  <a:rPr lang="zh-CN" altLang="zh-CN" sz="2400" b="1" i="1">
                                    <a:solidFill>
                                      <a:srgbClr val="FFFF00"/>
                                    </a:solidFill>
                                    <a:latin typeface="Cambria Math" panose="02040503050406030204" pitchFamily="18" charset="0"/>
                                  </a:rPr>
                                </m:ctrlPr>
                              </m:fPr>
                              <m:num>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𝒎</m:t>
                                    </m:r>
                                  </m:e>
                                  <m:sub>
                                    <m:r>
                                      <a:rPr lang="en-US" altLang="zh-CN" sz="2400" b="1" i="1">
                                        <a:solidFill>
                                          <a:srgbClr val="FFFF00"/>
                                        </a:solidFill>
                                        <a:latin typeface="Cambria Math" panose="02040503050406030204" pitchFamily="18" charset="0"/>
                                      </a:rPr>
                                      <m:t>𝒅</m:t>
                                    </m:r>
                                  </m:sub>
                                </m:sSub>
                                <m:acc>
                                  <m:accPr>
                                    <m:chr m:val="̅"/>
                                    <m:ctrlPr>
                                      <a:rPr lang="zh-CN" altLang="zh-CN" sz="2400" b="1" i="1">
                                        <a:solidFill>
                                          <a:srgbClr val="FFFF00"/>
                                        </a:solidFill>
                                        <a:latin typeface="Cambria Math" panose="02040503050406030204" pitchFamily="18" charset="0"/>
                                      </a:rPr>
                                    </m:ctrlPr>
                                  </m:accPr>
                                  <m:e>
                                    <m:r>
                                      <a:rPr lang="en-US" altLang="zh-CN" sz="2400" b="1" i="1">
                                        <a:solidFill>
                                          <a:srgbClr val="FFFF00"/>
                                        </a:solidFill>
                                        <a:latin typeface="Cambria Math" panose="02040503050406030204" pitchFamily="18" charset="0"/>
                                      </a:rPr>
                                      <m:t>𝝆</m:t>
                                    </m:r>
                                  </m:e>
                                </m:acc>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𝑽</m:t>
                                    </m:r>
                                  </m:e>
                                  <m:sub>
                                    <m:r>
                                      <a:rPr lang="en-US" altLang="zh-CN" sz="2400" b="1" i="1">
                                        <a:solidFill>
                                          <a:srgbClr val="FFFF00"/>
                                        </a:solidFill>
                                        <a:latin typeface="Cambria Math" panose="02040503050406030204" pitchFamily="18" charset="0"/>
                                      </a:rPr>
                                      <m:t>𝒓𝒆𝒍</m:t>
                                    </m:r>
                                  </m:sub>
                                </m:sSub>
                              </m:num>
                              <m:den>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𝒓</m:t>
                                    </m:r>
                                  </m:e>
                                  <m:sub>
                                    <m:r>
                                      <a:rPr lang="en-US" altLang="zh-CN" sz="2400" b="1" i="1">
                                        <a:solidFill>
                                          <a:srgbClr val="FFFF00"/>
                                        </a:solidFill>
                                        <a:latin typeface="Cambria Math" panose="02040503050406030204" pitchFamily="18" charset="0"/>
                                      </a:rPr>
                                      <m:t>𝒅</m:t>
                                    </m:r>
                                  </m:sub>
                                </m:sSub>
                                <m:acc>
                                  <m:accPr>
                                    <m:chr m:val="̅"/>
                                    <m:ctrlPr>
                                      <a:rPr lang="zh-CN" altLang="zh-CN" sz="2400" b="1" i="1">
                                        <a:solidFill>
                                          <a:srgbClr val="FFFF00"/>
                                        </a:solidFill>
                                        <a:latin typeface="Cambria Math" panose="02040503050406030204" pitchFamily="18" charset="0"/>
                                      </a:rPr>
                                    </m:ctrlPr>
                                  </m:accPr>
                                  <m:e>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𝝆</m:t>
                                        </m:r>
                                      </m:e>
                                      <m:sub>
                                        <m:r>
                                          <a:rPr lang="en-US" altLang="zh-CN" sz="2400" b="1" i="1">
                                            <a:solidFill>
                                              <a:srgbClr val="FFFF00"/>
                                            </a:solidFill>
                                            <a:latin typeface="Cambria Math" panose="02040503050406030204" pitchFamily="18" charset="0"/>
                                          </a:rPr>
                                          <m:t>𝒍</m:t>
                                        </m:r>
                                      </m:sub>
                                    </m:sSub>
                                  </m:e>
                                </m:acc>
                              </m:den>
                            </m:f>
                            <m:d>
                              <m:dPr>
                                <m:ctrlPr>
                                  <a:rPr lang="zh-CN" altLang="zh-CN" sz="2400" b="1" i="1">
                                    <a:solidFill>
                                      <a:srgbClr val="FFFF00"/>
                                    </a:solidFill>
                                    <a:latin typeface="Cambria Math" panose="02040503050406030204" pitchFamily="18" charset="0"/>
                                  </a:rPr>
                                </m:ctrlPr>
                              </m:dPr>
                              <m:e>
                                <m:d>
                                  <m:dPr>
                                    <m:begChr m:val="〈"/>
                                    <m:endChr m:val="〉"/>
                                    <m:ctrlPr>
                                      <a:rPr lang="zh-CN" altLang="zh-CN" sz="2400" b="1" i="1">
                                        <a:solidFill>
                                          <a:srgbClr val="FFFF00"/>
                                        </a:solidFill>
                                        <a:latin typeface="Cambria Math" panose="02040503050406030204" pitchFamily="18" charset="0"/>
                                      </a:rPr>
                                    </m:ctrlPr>
                                  </m:dPr>
                                  <m:e>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𝒖</m:t>
                                        </m:r>
                                      </m:e>
                                      <m:sub>
                                        <m:r>
                                          <a:rPr lang="en-US" altLang="zh-CN" sz="2400" b="1" i="1">
                                            <a:solidFill>
                                              <a:srgbClr val="FFFF00"/>
                                            </a:solidFill>
                                            <a:latin typeface="Cambria Math" panose="02040503050406030204" pitchFamily="18" charset="0"/>
                                          </a:rPr>
                                          <m:t>𝒊</m:t>
                                        </m:r>
                                      </m:sub>
                                    </m:sSub>
                                  </m:e>
                                </m:d>
                                <m:r>
                                  <a:rPr lang="en-US" altLang="zh-CN" sz="2400" b="1" i="1">
                                    <a:solidFill>
                                      <a:srgbClr val="FFFF00"/>
                                    </a:solidFill>
                                    <a:latin typeface="Cambria Math" panose="02040503050406030204" pitchFamily="18" charset="0"/>
                                  </a:rPr>
                                  <m:t>+</m:t>
                                </m:r>
                                <m:sSubSup>
                                  <m:sSubSupPr>
                                    <m:ctrlPr>
                                      <a:rPr lang="zh-CN" altLang="zh-CN" sz="2400" b="1" i="1">
                                        <a:solidFill>
                                          <a:srgbClr val="FFFF00"/>
                                        </a:solidFill>
                                        <a:latin typeface="Cambria Math" panose="02040503050406030204" pitchFamily="18" charset="0"/>
                                      </a:rPr>
                                    </m:ctrlPr>
                                  </m:sSubSupPr>
                                  <m:e>
                                    <m:r>
                                      <a:rPr lang="en-US" altLang="zh-CN" sz="2400" b="1" i="1">
                                        <a:solidFill>
                                          <a:srgbClr val="FFFF00"/>
                                        </a:solidFill>
                                        <a:latin typeface="Cambria Math" panose="02040503050406030204" pitchFamily="18" charset="0"/>
                                      </a:rPr>
                                      <m:t>𝒖</m:t>
                                    </m:r>
                                  </m:e>
                                  <m:sub>
                                    <m:r>
                                      <a:rPr lang="en-US" altLang="zh-CN" sz="2400" b="1" i="1">
                                        <a:solidFill>
                                          <a:srgbClr val="FFFF00"/>
                                        </a:solidFill>
                                        <a:latin typeface="Cambria Math" panose="02040503050406030204" pitchFamily="18" charset="0"/>
                                      </a:rPr>
                                      <m:t>𝒑</m:t>
                                    </m:r>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𝒊</m:t>
                                    </m:r>
                                  </m:sub>
                                  <m:sup>
                                    <m:r>
                                      <a:rPr lang="en-US" altLang="zh-CN" sz="2400" b="1" i="1">
                                        <a:solidFill>
                                          <a:srgbClr val="FFFF00"/>
                                        </a:solidFill>
                                        <a:latin typeface="Cambria Math" panose="02040503050406030204" pitchFamily="18" charset="0"/>
                                      </a:rPr>
                                      <m:t>′</m:t>
                                    </m:r>
                                  </m:sup>
                                </m:sSubSup>
                                <m:r>
                                  <a:rPr lang="en-US" altLang="zh-CN" sz="2400" b="1" i="1">
                                    <a:solidFill>
                                      <a:srgbClr val="FFFF00"/>
                                    </a:solidFill>
                                    <a:latin typeface="Cambria Math" panose="02040503050406030204" pitchFamily="18" charset="0"/>
                                  </a:rPr>
                                  <m:t>−</m:t>
                                </m:r>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𝒗</m:t>
                                    </m:r>
                                  </m:e>
                                  <m:sub>
                                    <m:r>
                                      <a:rPr lang="en-US" altLang="zh-CN" sz="2400" b="1" i="1">
                                        <a:solidFill>
                                          <a:srgbClr val="FFFF00"/>
                                        </a:solidFill>
                                        <a:latin typeface="Cambria Math" panose="02040503050406030204" pitchFamily="18" charset="0"/>
                                      </a:rPr>
                                      <m:t>𝒅</m:t>
                                    </m:r>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𝒊</m:t>
                                    </m:r>
                                  </m:sub>
                                </m:sSub>
                              </m:e>
                            </m:d>
                            <m:d>
                              <m:dPr>
                                <m:ctrlPr>
                                  <a:rPr lang="zh-CN" altLang="zh-CN" sz="2400" b="1" i="1">
                                    <a:solidFill>
                                      <a:srgbClr val="FFFF00"/>
                                    </a:solidFill>
                                    <a:latin typeface="Cambria Math" panose="02040503050406030204" pitchFamily="18" charset="0"/>
                                  </a:rPr>
                                </m:ctrlPr>
                              </m:dPr>
                              <m:e>
                                <m:f>
                                  <m:fPr>
                                    <m:ctrlPr>
                                      <a:rPr lang="zh-CN" altLang="zh-CN" sz="2400" b="1" i="1">
                                        <a:solidFill>
                                          <a:srgbClr val="FFFF00"/>
                                        </a:solidFill>
                                        <a:latin typeface="Cambria Math" panose="02040503050406030204" pitchFamily="18" charset="0"/>
                                      </a:rPr>
                                    </m:ctrlPr>
                                  </m:fPr>
                                  <m:num>
                                    <m:r>
                                      <a:rPr lang="en-US" altLang="zh-CN" sz="2400" b="1" i="1">
                                        <a:solidFill>
                                          <a:srgbClr val="FFFF00"/>
                                        </a:solidFill>
                                        <a:latin typeface="Cambria Math" panose="02040503050406030204" pitchFamily="18" charset="0"/>
                                      </a:rPr>
                                      <m:t>𝟏𝟏</m:t>
                                    </m:r>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𝟒𝟏𝟏𝟏</m:t>
                                    </m:r>
                                    <m:nary>
                                      <m:naryPr>
                                        <m:chr m:val="∑"/>
                                        <m:limLoc m:val="undOvr"/>
                                        <m:ctrlPr>
                                          <a:rPr lang="zh-CN" altLang="zh-CN" sz="2400" b="1" i="1">
                                            <a:solidFill>
                                              <a:srgbClr val="FFFF00"/>
                                            </a:solidFill>
                                            <a:latin typeface="Cambria Math" panose="02040503050406030204" pitchFamily="18" charset="0"/>
                                          </a:rPr>
                                        </m:ctrlPr>
                                      </m:naryPr>
                                      <m:sub>
                                        <m:r>
                                          <a:rPr lang="en-US" altLang="zh-CN" sz="2400" b="1" i="1">
                                            <a:solidFill>
                                              <a:srgbClr val="FFFF00"/>
                                            </a:solidFill>
                                            <a:latin typeface="Cambria Math" panose="02040503050406030204" pitchFamily="18" charset="0"/>
                                          </a:rPr>
                                          <m:t>𝟏</m:t>
                                        </m:r>
                                      </m:sub>
                                      <m:sup>
                                        <m:r>
                                          <a:rPr lang="en-US" altLang="zh-CN" sz="2400" b="1" i="1">
                                            <a:solidFill>
                                              <a:srgbClr val="FFFF00"/>
                                            </a:solidFill>
                                            <a:latin typeface="Cambria Math" panose="02040503050406030204" pitchFamily="18" charset="0"/>
                                          </a:rPr>
                                          <m:t>𝒏</m:t>
                                        </m:r>
                                      </m:sup>
                                      <m:e>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𝑷</m:t>
                                            </m:r>
                                          </m:e>
                                          <m:sub>
                                            <m:r>
                                              <a:rPr lang="en-US" altLang="zh-CN" sz="2400" b="1" i="1">
                                                <a:solidFill>
                                                  <a:srgbClr val="FFFF00"/>
                                                </a:solidFill>
                                                <a:latin typeface="Cambria Math" panose="02040503050406030204" pitchFamily="18" charset="0"/>
                                              </a:rPr>
                                              <m:t>𝒏𝒆𝒊𝒈𝒉𝒃𝒐𝒖𝒓</m:t>
                                            </m:r>
                                            <m:r>
                                              <a:rPr lang="en-US" altLang="zh-CN" sz="2400" b="1" i="1">
                                                <a:solidFill>
                                                  <a:srgbClr val="FFFF00"/>
                                                </a:solidFill>
                                                <a:latin typeface="Cambria Math" panose="02040503050406030204" pitchFamily="18" charset="0"/>
                                              </a:rPr>
                                              <m:t>−</m:t>
                                            </m:r>
                                          </m:sub>
                                        </m:sSub>
                                        <m:r>
                                          <a:rPr lang="en-US" altLang="zh-CN" sz="2400" b="1" i="1">
                                            <a:solidFill>
                                              <a:srgbClr val="FFFF00"/>
                                            </a:solidFill>
                                            <a:latin typeface="Cambria Math" panose="02040503050406030204" pitchFamily="18" charset="0"/>
                                          </a:rPr>
                                          <m:t>𝒏</m:t>
                                        </m:r>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𝟎</m:t>
                                        </m:r>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𝟐𝟓𝟐𝟏𝟔</m:t>
                                        </m:r>
                                      </m:e>
                                    </m:nary>
                                  </m:num>
                                  <m:den>
                                    <m:r>
                                      <a:rPr lang="en-US" altLang="zh-CN" sz="2400" b="1" i="1">
                                        <a:solidFill>
                                          <a:srgbClr val="FFFF00"/>
                                        </a:solidFill>
                                        <a:latin typeface="Cambria Math" panose="02040503050406030204" pitchFamily="18" charset="0"/>
                                      </a:rPr>
                                      <m:t>𝒏</m:t>
                                    </m:r>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𝟏𝟏</m:t>
                                        </m:r>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𝟒𝟏𝟏𝟏</m:t>
                                        </m:r>
                                        <m:r>
                                          <a:rPr lang="en-US" altLang="zh-CN" sz="2400" b="1" i="1">
                                            <a:solidFill>
                                              <a:srgbClr val="FFFF00"/>
                                            </a:solidFill>
                                            <a:latin typeface="Cambria Math" panose="02040503050406030204" pitchFamily="18" charset="0"/>
                                          </a:rPr>
                                          <m:t>𝑷</m:t>
                                        </m:r>
                                      </m:e>
                                      <m:sub>
                                        <m:r>
                                          <a:rPr lang="en-US" altLang="zh-CN" sz="2400" b="1" i="1">
                                            <a:solidFill>
                                              <a:srgbClr val="FFFF00"/>
                                            </a:solidFill>
                                            <a:latin typeface="Cambria Math" panose="02040503050406030204" pitchFamily="18" charset="0"/>
                                          </a:rPr>
                                          <m:t>𝒄𝒆𝒏𝒕𝒆𝒓</m:t>
                                        </m:r>
                                      </m:sub>
                                    </m:sSub>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𝟎</m:t>
                                    </m:r>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𝟐𝟓𝟐𝟏𝟔</m:t>
                                    </m:r>
                                    <m:r>
                                      <a:rPr lang="en-US" altLang="zh-CN" sz="2400" b="1" i="1">
                                        <a:solidFill>
                                          <a:srgbClr val="FFFF00"/>
                                        </a:solidFill>
                                        <a:latin typeface="Cambria Math" panose="02040503050406030204" pitchFamily="18" charset="0"/>
                                      </a:rPr>
                                      <m:t>)</m:t>
                                    </m:r>
                                  </m:den>
                                </m:f>
                                <m:d>
                                  <m:dPr>
                                    <m:ctrlPr>
                                      <a:rPr lang="zh-CN" altLang="zh-CN" sz="2400" b="1" i="1">
                                        <a:solidFill>
                                          <a:srgbClr val="FFFF00"/>
                                        </a:solidFill>
                                        <a:latin typeface="Cambria Math" panose="02040503050406030204" pitchFamily="18" charset="0"/>
                                      </a:rPr>
                                    </m:ctrlPr>
                                  </m:dPr>
                                  <m:e>
                                    <m:r>
                                      <a:rPr lang="en-US" altLang="zh-CN" sz="2400" b="1" i="1">
                                        <a:solidFill>
                                          <a:srgbClr val="FFFF00"/>
                                        </a:solidFill>
                                        <a:latin typeface="Cambria Math" panose="02040503050406030204" pitchFamily="18" charset="0"/>
                                      </a:rPr>
                                      <m:t>𝟑</m:t>
                                    </m:r>
                                    <m:d>
                                      <m:dPr>
                                        <m:begChr m:val="〈"/>
                                        <m:endChr m:val="〉"/>
                                        <m:ctrlPr>
                                          <a:rPr lang="zh-CN" altLang="zh-CN" sz="2400" b="1" i="1">
                                            <a:solidFill>
                                              <a:srgbClr val="FFFF00"/>
                                            </a:solidFill>
                                            <a:latin typeface="Cambria Math" panose="02040503050406030204" pitchFamily="18" charset="0"/>
                                          </a:rPr>
                                        </m:ctrlPr>
                                      </m:dPr>
                                      <m:e>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𝒖</m:t>
                                            </m:r>
                                          </m:e>
                                          <m:sub>
                                            <m:r>
                                              <a:rPr lang="en-US" altLang="zh-CN" sz="2400" b="1" i="1">
                                                <a:solidFill>
                                                  <a:srgbClr val="FFFF00"/>
                                                </a:solidFill>
                                                <a:latin typeface="Cambria Math" panose="02040503050406030204" pitchFamily="18" charset="0"/>
                                              </a:rPr>
                                              <m:t>𝒊</m:t>
                                            </m:r>
                                          </m:sub>
                                        </m:sSub>
                                      </m:e>
                                    </m:d>
                                  </m:e>
                                </m:d>
                                <m:r>
                                  <a:rPr lang="en-US" altLang="zh-CN" sz="2400" b="1" i="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𝟑</m:t>
                                </m:r>
                                <m:d>
                                  <m:dPr>
                                    <m:begChr m:val="〈"/>
                                    <m:endChr m:val="〉"/>
                                    <m:ctrlPr>
                                      <a:rPr lang="zh-CN" altLang="zh-CN" sz="2400" b="1" i="1">
                                        <a:solidFill>
                                          <a:srgbClr val="FFFF00"/>
                                        </a:solidFill>
                                        <a:latin typeface="Cambria Math" panose="02040503050406030204" pitchFamily="18" charset="0"/>
                                      </a:rPr>
                                    </m:ctrlPr>
                                  </m:dPr>
                                  <m:e>
                                    <m:d>
                                      <m:dPr>
                                        <m:begChr m:val="〈"/>
                                        <m:endChr m:val="〉"/>
                                        <m:ctrlPr>
                                          <a:rPr lang="zh-CN" altLang="zh-CN" sz="2400" b="1" i="1">
                                            <a:solidFill>
                                              <a:srgbClr val="FFFF00"/>
                                            </a:solidFill>
                                            <a:latin typeface="Cambria Math" panose="02040503050406030204" pitchFamily="18" charset="0"/>
                                          </a:rPr>
                                        </m:ctrlPr>
                                      </m:dPr>
                                      <m:e>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𝒖</m:t>
                                            </m:r>
                                          </m:e>
                                          <m:sub>
                                            <m:r>
                                              <a:rPr lang="en-US" altLang="zh-CN" sz="2400" b="1" i="1">
                                                <a:solidFill>
                                                  <a:srgbClr val="FFFF00"/>
                                                </a:solidFill>
                                                <a:latin typeface="Cambria Math" panose="02040503050406030204" pitchFamily="18" charset="0"/>
                                              </a:rPr>
                                              <m:t>𝒊</m:t>
                                            </m:r>
                                          </m:sub>
                                        </m:sSub>
                                      </m:e>
                                    </m:d>
                                  </m:e>
                                </m:d>
                                <m:r>
                                  <a:rPr lang="en-US" altLang="zh-CN" sz="2400" b="1" i="1">
                                    <a:solidFill>
                                      <a:srgbClr val="FFFF00"/>
                                    </a:solidFill>
                                    <a:latin typeface="Cambria Math" panose="02040503050406030204" pitchFamily="18" charset="0"/>
                                  </a:rPr>
                                  <m:t>+</m:t>
                                </m:r>
                                <m:d>
                                  <m:dPr>
                                    <m:begChr m:val="〈"/>
                                    <m:endChr m:val="〉"/>
                                    <m:ctrlPr>
                                      <a:rPr lang="zh-CN" altLang="zh-CN" sz="2400" b="1" i="1">
                                        <a:solidFill>
                                          <a:srgbClr val="FFFF00"/>
                                        </a:solidFill>
                                        <a:latin typeface="Cambria Math" panose="02040503050406030204" pitchFamily="18" charset="0"/>
                                      </a:rPr>
                                    </m:ctrlPr>
                                  </m:dPr>
                                  <m:e>
                                    <m:d>
                                      <m:dPr>
                                        <m:begChr m:val="〈"/>
                                        <m:endChr m:val="〉"/>
                                        <m:ctrlPr>
                                          <a:rPr lang="zh-CN" altLang="zh-CN" sz="2400" b="1" i="1">
                                            <a:solidFill>
                                              <a:srgbClr val="FFFF00"/>
                                            </a:solidFill>
                                            <a:latin typeface="Cambria Math" panose="02040503050406030204" pitchFamily="18" charset="0"/>
                                          </a:rPr>
                                        </m:ctrlPr>
                                      </m:dPr>
                                      <m:e>
                                        <m:d>
                                          <m:dPr>
                                            <m:begChr m:val="〈"/>
                                            <m:endChr m:val="〉"/>
                                            <m:ctrlPr>
                                              <a:rPr lang="zh-CN" altLang="zh-CN" sz="2400" b="1" i="1">
                                                <a:solidFill>
                                                  <a:srgbClr val="FFFF00"/>
                                                </a:solidFill>
                                                <a:latin typeface="Cambria Math" panose="02040503050406030204" pitchFamily="18" charset="0"/>
                                              </a:rPr>
                                            </m:ctrlPr>
                                          </m:dPr>
                                          <m:e>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𝒖</m:t>
                                                </m:r>
                                              </m:e>
                                              <m:sub>
                                                <m:r>
                                                  <a:rPr lang="en-US" altLang="zh-CN" sz="2400" b="1" i="1">
                                                    <a:solidFill>
                                                      <a:srgbClr val="FFFF00"/>
                                                    </a:solidFill>
                                                    <a:latin typeface="Cambria Math" panose="02040503050406030204" pitchFamily="18" charset="0"/>
                                                  </a:rPr>
                                                  <m:t>𝒊</m:t>
                                                </m:r>
                                              </m:sub>
                                            </m:sSub>
                                          </m:e>
                                        </m:d>
                                      </m:e>
                                    </m:d>
                                  </m:e>
                                </m:d>
                                <m:r>
                                  <a:rPr lang="en-US" altLang="zh-CN" sz="2400" b="1">
                                    <a:solidFill>
                                      <a:srgbClr val="FFFF00"/>
                                    </a:solidFill>
                                    <a:latin typeface="Cambria Math" panose="02040503050406030204" pitchFamily="18" charset="0"/>
                                  </a:rPr>
                                  <m:t>)</m:t>
                                </m:r>
                                <m:r>
                                  <a:rPr lang="en-US" altLang="zh-CN" sz="2400" b="1" i="1">
                                    <a:solidFill>
                                      <a:srgbClr val="FFFF00"/>
                                    </a:solidFill>
                                    <a:latin typeface="Cambria Math" panose="02040503050406030204" pitchFamily="18" charset="0"/>
                                  </a:rPr>
                                  <m:t>−</m:t>
                                </m:r>
                                <m:d>
                                  <m:dPr>
                                    <m:begChr m:val="〈"/>
                                    <m:endChr m:val="〉"/>
                                    <m:ctrlPr>
                                      <a:rPr lang="zh-CN" altLang="zh-CN" sz="2400" b="1" i="1">
                                        <a:solidFill>
                                          <a:srgbClr val="FFFF00"/>
                                        </a:solidFill>
                                        <a:latin typeface="Cambria Math" panose="02040503050406030204" pitchFamily="18" charset="0"/>
                                      </a:rPr>
                                    </m:ctrlPr>
                                  </m:dPr>
                                  <m:e>
                                    <m:sSub>
                                      <m:sSubPr>
                                        <m:ctrlPr>
                                          <a:rPr lang="zh-CN" altLang="zh-CN" sz="2400" b="1" i="1">
                                            <a:solidFill>
                                              <a:srgbClr val="FFFF00"/>
                                            </a:solidFill>
                                            <a:latin typeface="Cambria Math" panose="02040503050406030204" pitchFamily="18" charset="0"/>
                                          </a:rPr>
                                        </m:ctrlPr>
                                      </m:sSubPr>
                                      <m:e>
                                        <m:r>
                                          <a:rPr lang="en-US" altLang="zh-CN" sz="2400" b="1" i="1">
                                            <a:solidFill>
                                              <a:srgbClr val="FFFF00"/>
                                            </a:solidFill>
                                            <a:latin typeface="Cambria Math" panose="02040503050406030204" pitchFamily="18" charset="0"/>
                                          </a:rPr>
                                          <m:t>𝒖</m:t>
                                        </m:r>
                                      </m:e>
                                      <m:sub>
                                        <m:r>
                                          <a:rPr lang="en-US" altLang="zh-CN" sz="2400" b="1" i="1">
                                            <a:solidFill>
                                              <a:srgbClr val="FFFF00"/>
                                            </a:solidFill>
                                            <a:latin typeface="Cambria Math" panose="02040503050406030204" pitchFamily="18" charset="0"/>
                                          </a:rPr>
                                          <m:t>𝒊</m:t>
                                        </m:r>
                                      </m:sub>
                                    </m:sSub>
                                  </m:e>
                                </m:d>
                              </m:e>
                            </m:d>
                          </m:e>
                        </m:d>
                      </m:e>
                    </m:nary>
                  </m:oMath>
                </a14:m>
                <a:endParaRPr lang="en-US" altLang="zh-CN" sz="2400" b="1" dirty="0"/>
              </a:p>
              <a:p>
                <a:r>
                  <a:rPr lang="zh-CN" altLang="en-US" sz="2400" dirty="0"/>
                  <a:t>即，</a:t>
                </a: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a:rPr lang="en-US" altLang="zh-CN" sz="2400" i="1">
                                <a:solidFill>
                                  <a:schemeClr val="tx1"/>
                                </a:solidFill>
                                <a:latin typeface="Cambria Math" panose="02040503050406030204" pitchFamily="18" charset="0"/>
                              </a:rPr>
                              <m:t>𝑊</m:t>
                            </m:r>
                          </m:e>
                        </m:acc>
                      </m:e>
                      <m:sub>
                        <m:r>
                          <a:rPr lang="en-US" altLang="zh-CN" sz="2400" i="1">
                            <a:solidFill>
                              <a:schemeClr val="tx1"/>
                            </a:solidFill>
                            <a:latin typeface="Cambria Math" panose="02040503050406030204" pitchFamily="18" charset="0"/>
                          </a:rPr>
                          <m:t>𝑠</m:t>
                        </m:r>
                      </m:sub>
                    </m:sSub>
                    <m:r>
                      <a:rPr lang="en-US" altLang="zh-CN" sz="2400" i="1">
                        <a:solidFill>
                          <a:schemeClr val="tx1"/>
                        </a:solidFill>
                        <a:latin typeface="Cambria Math" panose="02040503050406030204" pitchFamily="18" charset="0"/>
                      </a:rPr>
                      <m:t>=−</m:t>
                    </m:r>
                    <m:f>
                      <m:fPr>
                        <m:ctrlPr>
                          <a:rPr lang="zh-CN"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3</m:t>
                        </m:r>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𝐶</m:t>
                            </m:r>
                          </m:e>
                          <m:sub>
                            <m:r>
                              <a:rPr lang="en-US" altLang="zh-CN" sz="2400" i="1">
                                <a:solidFill>
                                  <a:schemeClr val="tx1"/>
                                </a:solidFill>
                                <a:latin typeface="Cambria Math" panose="02040503050406030204" pitchFamily="18" charset="0"/>
                              </a:rPr>
                              <m:t>𝐷</m:t>
                            </m:r>
                          </m:sub>
                        </m:sSub>
                      </m:num>
                      <m:den>
                        <m:r>
                          <a:rPr lang="en-US" altLang="zh-CN" sz="2400" i="1">
                            <a:solidFill>
                              <a:schemeClr val="tx1"/>
                            </a:solidFill>
                            <a:latin typeface="Cambria Math" panose="02040503050406030204" pitchFamily="18" charset="0"/>
                          </a:rPr>
                          <m:t>8</m:t>
                        </m:r>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𝑉</m:t>
                            </m:r>
                          </m:e>
                          <m:sub>
                            <m:r>
                              <a:rPr lang="en-US" altLang="zh-CN" sz="2400" i="1">
                                <a:solidFill>
                                  <a:schemeClr val="tx1"/>
                                </a:solidFill>
                                <a:latin typeface="Cambria Math" panose="02040503050406030204" pitchFamily="18" charset="0"/>
                              </a:rPr>
                              <m:t>𝑐𝑒𝑙𝑙</m:t>
                            </m:r>
                          </m:sub>
                        </m:sSub>
                      </m:den>
                    </m:f>
                    <m:nary>
                      <m:naryPr>
                        <m:chr m:val="∑"/>
                        <m:limLoc m:val="undOvr"/>
                        <m:subHide m:val="on"/>
                        <m:supHide m:val="on"/>
                        <m:ctrlPr>
                          <a:rPr lang="zh-CN" altLang="zh-CN" sz="2400" i="1">
                            <a:solidFill>
                              <a:schemeClr val="tx1"/>
                            </a:solidFill>
                            <a:latin typeface="Cambria Math" panose="02040503050406030204" pitchFamily="18" charset="0"/>
                          </a:rPr>
                        </m:ctrlPr>
                      </m:naryPr>
                      <m:sub/>
                      <m:sup/>
                      <m:e>
                        <m:d>
                          <m:dPr>
                            <m:begChr m:val="{"/>
                            <m:endChr m:val="}"/>
                            <m:ctrlPr>
                              <a:rPr lang="zh-CN" altLang="zh-CN" sz="2400" i="1">
                                <a:solidFill>
                                  <a:schemeClr val="tx1"/>
                                </a:solidFill>
                                <a:latin typeface="Cambria Math" panose="02040503050406030204" pitchFamily="18" charset="0"/>
                              </a:rPr>
                            </m:ctrlPr>
                          </m:dPr>
                          <m:e>
                            <m:f>
                              <m:fPr>
                                <m:ctrlPr>
                                  <a:rPr lang="zh-CN" altLang="zh-CN" sz="2400" i="1">
                                    <a:solidFill>
                                      <a:schemeClr val="tx1"/>
                                    </a:solidFill>
                                    <a:latin typeface="Cambria Math" panose="02040503050406030204" pitchFamily="18" charset="0"/>
                                  </a:rPr>
                                </m:ctrlPr>
                              </m:fPr>
                              <m:num>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𝑚</m:t>
                                    </m:r>
                                  </m:e>
                                  <m:sub>
                                    <m:r>
                                      <a:rPr lang="en-US" altLang="zh-CN" sz="2400" i="1">
                                        <a:solidFill>
                                          <a:schemeClr val="tx1"/>
                                        </a:solidFill>
                                        <a:latin typeface="Cambria Math" panose="02040503050406030204" pitchFamily="18" charset="0"/>
                                      </a:rPr>
                                      <m:t>𝑑</m:t>
                                    </m:r>
                                  </m:sub>
                                </m:sSub>
                                <m:acc>
                                  <m:accPr>
                                    <m:chr m:val="̅"/>
                                    <m:ctrlPr>
                                      <a:rPr lang="zh-CN" altLang="zh-CN" sz="2400" i="1">
                                        <a:solidFill>
                                          <a:schemeClr val="tx1"/>
                                        </a:solidFill>
                                        <a:latin typeface="Cambria Math" panose="02040503050406030204" pitchFamily="18" charset="0"/>
                                      </a:rPr>
                                    </m:ctrlPr>
                                  </m:accPr>
                                  <m:e>
                                    <m:r>
                                      <a:rPr lang="en-US" altLang="zh-CN" sz="2400" i="1">
                                        <a:solidFill>
                                          <a:schemeClr val="tx1"/>
                                        </a:solidFill>
                                        <a:latin typeface="Cambria Math" panose="02040503050406030204" pitchFamily="18" charset="0"/>
                                      </a:rPr>
                                      <m:t>𝜌</m:t>
                                    </m:r>
                                  </m:e>
                                </m:acc>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𝑉</m:t>
                                    </m:r>
                                  </m:e>
                                  <m:sub>
                                    <m:r>
                                      <a:rPr lang="en-US" altLang="zh-CN" sz="2400" i="1">
                                        <a:solidFill>
                                          <a:schemeClr val="tx1"/>
                                        </a:solidFill>
                                        <a:latin typeface="Cambria Math" panose="02040503050406030204" pitchFamily="18" charset="0"/>
                                      </a:rPr>
                                      <m:t>𝑟𝑒𝑙</m:t>
                                    </m:r>
                                  </m:sub>
                                </m:sSub>
                              </m:num>
                              <m:den>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𝑟</m:t>
                                    </m:r>
                                  </m:e>
                                  <m:sub>
                                    <m:r>
                                      <a:rPr lang="en-US" altLang="zh-CN" sz="2400" i="1">
                                        <a:solidFill>
                                          <a:schemeClr val="tx1"/>
                                        </a:solidFill>
                                        <a:latin typeface="Cambria Math" panose="02040503050406030204" pitchFamily="18" charset="0"/>
                                      </a:rPr>
                                      <m:t>𝑑</m:t>
                                    </m:r>
                                  </m:sub>
                                </m:sSub>
                                <m:acc>
                                  <m:accPr>
                                    <m:chr m:val="̅"/>
                                    <m:ctrlPr>
                                      <a:rPr lang="zh-CN" altLang="zh-CN" sz="2400" i="1">
                                        <a:solidFill>
                                          <a:schemeClr val="tx1"/>
                                        </a:solidFill>
                                        <a:latin typeface="Cambria Math" panose="02040503050406030204" pitchFamily="18" charset="0"/>
                                      </a:rPr>
                                    </m:ctrlPr>
                                  </m:accPr>
                                  <m:e>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𝜌</m:t>
                                        </m:r>
                                      </m:e>
                                      <m:sub>
                                        <m:r>
                                          <a:rPr lang="en-US" altLang="zh-CN" sz="2400" i="1">
                                            <a:solidFill>
                                              <a:schemeClr val="tx1"/>
                                            </a:solidFill>
                                            <a:latin typeface="Cambria Math" panose="02040503050406030204" pitchFamily="18" charset="0"/>
                                          </a:rPr>
                                          <m:t>𝑙</m:t>
                                        </m:r>
                                      </m:sub>
                                    </m:sSub>
                                  </m:e>
                                </m:acc>
                              </m:den>
                            </m:f>
                            <m:d>
                              <m:dPr>
                                <m:ctrlPr>
                                  <a:rPr lang="zh-CN" altLang="zh-CN" sz="2400" i="1">
                                    <a:solidFill>
                                      <a:schemeClr val="tx1"/>
                                    </a:solidFill>
                                    <a:latin typeface="Cambria Math" panose="02040503050406030204" pitchFamily="18" charset="0"/>
                                  </a:rPr>
                                </m:ctrlPr>
                              </m:dPr>
                              <m:e>
                                <m:d>
                                  <m:dPr>
                                    <m:begChr m:val="〈"/>
                                    <m:endChr m:val="〉"/>
                                    <m:ctrlPr>
                                      <a:rPr lang="zh-CN" altLang="zh-CN" sz="2400" i="1">
                                        <a:solidFill>
                                          <a:schemeClr val="tx1"/>
                                        </a:solidFill>
                                        <a:latin typeface="Cambria Math" panose="02040503050406030204" pitchFamily="18" charset="0"/>
                                      </a:rPr>
                                    </m:ctrlPr>
                                  </m:dPr>
                                  <m:e>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𝑢</m:t>
                                        </m:r>
                                      </m:e>
                                      <m:sub>
                                        <m:r>
                                          <a:rPr lang="en-US" altLang="zh-CN" sz="2400" i="1">
                                            <a:solidFill>
                                              <a:schemeClr val="tx1"/>
                                            </a:solidFill>
                                            <a:latin typeface="Cambria Math" panose="02040503050406030204" pitchFamily="18" charset="0"/>
                                          </a:rPr>
                                          <m:t>𝑖</m:t>
                                        </m:r>
                                      </m:sub>
                                    </m:sSub>
                                  </m:e>
                                </m:d>
                                <m:r>
                                  <a:rPr lang="en-US" altLang="zh-CN" sz="2400" i="1">
                                    <a:solidFill>
                                      <a:schemeClr val="tx1"/>
                                    </a:solidFill>
                                    <a:latin typeface="Cambria Math" panose="02040503050406030204" pitchFamily="18" charset="0"/>
                                  </a:rPr>
                                  <m:t>+</m:t>
                                </m:r>
                                <m:sSubSup>
                                  <m:sSubSupPr>
                                    <m:ctrlPr>
                                      <a:rPr lang="zh-CN" altLang="zh-CN" sz="2400" i="1">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𝑢</m:t>
                                    </m:r>
                                  </m:e>
                                  <m:sub>
                                    <m:r>
                                      <a:rPr lang="en-US" altLang="zh-CN" sz="2400" i="1">
                                        <a:solidFill>
                                          <a:schemeClr val="tx1"/>
                                        </a:solidFill>
                                        <a:latin typeface="Cambria Math" panose="02040503050406030204" pitchFamily="18" charset="0"/>
                                      </a:rPr>
                                      <m:t>𝑝</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𝑖</m:t>
                                    </m:r>
                                  </m:sub>
                                  <m:sup>
                                    <m:r>
                                      <a:rPr lang="en-US" altLang="zh-CN" sz="2400" i="1">
                                        <a:solidFill>
                                          <a:schemeClr val="tx1"/>
                                        </a:solidFill>
                                        <a:latin typeface="Cambria Math" panose="02040503050406030204" pitchFamily="18" charset="0"/>
                                      </a:rPr>
                                      <m:t>′</m:t>
                                    </m:r>
                                  </m:sup>
                                </m:sSubSup>
                                <m:r>
                                  <a:rPr lang="en-US" altLang="zh-CN" sz="2400" i="1">
                                    <a:solidFill>
                                      <a:schemeClr val="tx1"/>
                                    </a:solidFill>
                                    <a:latin typeface="Cambria Math" panose="02040503050406030204" pitchFamily="18" charset="0"/>
                                  </a:rPr>
                                  <m:t>−</m:t>
                                </m:r>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𝑣</m:t>
                                    </m:r>
                                  </m:e>
                                  <m:sub>
                                    <m:r>
                                      <a:rPr lang="en-US" altLang="zh-CN" sz="2400" i="1">
                                        <a:solidFill>
                                          <a:schemeClr val="tx1"/>
                                        </a:solidFill>
                                        <a:latin typeface="Cambria Math" panose="02040503050406030204" pitchFamily="18" charset="0"/>
                                      </a:rPr>
                                      <m:t>𝑑</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𝑖</m:t>
                                    </m:r>
                                  </m:sub>
                                </m:sSub>
                              </m:e>
                            </m:d>
                            <m:d>
                              <m:dPr>
                                <m:ctrlPr>
                                  <a:rPr lang="zh-CN" altLang="zh-CN" sz="2400" i="1">
                                    <a:solidFill>
                                      <a:schemeClr val="tx1"/>
                                    </a:solidFill>
                                    <a:latin typeface="Cambria Math" panose="02040503050406030204" pitchFamily="18" charset="0"/>
                                  </a:rPr>
                                </m:ctrlPr>
                              </m:dPr>
                              <m:e>
                                <m:f>
                                  <m:fPr>
                                    <m:ctrlPr>
                                      <a:rPr lang="zh-CN"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11.4111</m:t>
                                    </m:r>
                                    <m:nary>
                                      <m:naryPr>
                                        <m:chr m:val="∑"/>
                                        <m:limLoc m:val="undOvr"/>
                                        <m:ctrlPr>
                                          <a:rPr lang="zh-CN" altLang="zh-CN" sz="2400" i="1">
                                            <a:solidFill>
                                              <a:schemeClr val="tx1"/>
                                            </a:solidFill>
                                            <a:latin typeface="Cambria Math" panose="02040503050406030204" pitchFamily="18" charset="0"/>
                                          </a:rPr>
                                        </m:ctrlPr>
                                      </m:naryPr>
                                      <m:sub>
                                        <m:r>
                                          <a:rPr lang="en-US" altLang="zh-CN" sz="2400" i="1">
                                            <a:solidFill>
                                              <a:schemeClr val="tx1"/>
                                            </a:solidFill>
                                            <a:latin typeface="Cambria Math" panose="02040503050406030204" pitchFamily="18" charset="0"/>
                                          </a:rPr>
                                          <m:t>1</m:t>
                                        </m:r>
                                      </m:sub>
                                      <m:sup>
                                        <m:r>
                                          <a:rPr lang="en-US" altLang="zh-CN" sz="2400" i="1">
                                            <a:solidFill>
                                              <a:schemeClr val="tx1"/>
                                            </a:solidFill>
                                            <a:latin typeface="Cambria Math" panose="02040503050406030204" pitchFamily="18" charset="0"/>
                                          </a:rPr>
                                          <m:t>𝑛</m:t>
                                        </m:r>
                                      </m:sup>
                                      <m:e>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𝑃</m:t>
                                            </m:r>
                                          </m:e>
                                          <m:sub>
                                            <m:r>
                                              <a:rPr lang="en-US" altLang="zh-CN" sz="2400" i="1">
                                                <a:solidFill>
                                                  <a:schemeClr val="tx1"/>
                                                </a:solidFill>
                                                <a:latin typeface="Cambria Math" panose="02040503050406030204" pitchFamily="18" charset="0"/>
                                              </a:rPr>
                                              <m:t>𝑛𝑒𝑖𝑔h𝑏𝑜𝑢𝑟</m:t>
                                            </m:r>
                                            <m:r>
                                              <a:rPr lang="en-US" altLang="zh-CN" sz="2400" i="1">
                                                <a:solidFill>
                                                  <a:schemeClr val="tx1"/>
                                                </a:solidFill>
                                                <a:latin typeface="Cambria Math" panose="02040503050406030204" pitchFamily="18" charset="0"/>
                                              </a:rPr>
                                              <m:t>−</m:t>
                                            </m:r>
                                          </m:sub>
                                        </m:sSub>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×0.25216</m:t>
                                        </m:r>
                                      </m:e>
                                    </m:nary>
                                  </m:num>
                                  <m:den>
                                    <m:r>
                                      <a:rPr lang="en-US" altLang="zh-CN" sz="2400" i="1">
                                        <a:solidFill>
                                          <a:schemeClr val="tx1"/>
                                        </a:solidFill>
                                        <a:latin typeface="Cambria Math" panose="02040503050406030204" pitchFamily="18" charset="0"/>
                                      </a:rPr>
                                      <m:t>𝑛</m:t>
                                    </m:r>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(11.4111</m:t>
                                        </m:r>
                                        <m:r>
                                          <a:rPr lang="en-US" altLang="zh-CN" sz="2400" i="1">
                                            <a:solidFill>
                                              <a:schemeClr val="tx1"/>
                                            </a:solidFill>
                                            <a:latin typeface="Cambria Math" panose="02040503050406030204" pitchFamily="18" charset="0"/>
                                          </a:rPr>
                                          <m:t>𝑃</m:t>
                                        </m:r>
                                      </m:e>
                                      <m:sub>
                                        <m:r>
                                          <a:rPr lang="en-US" altLang="zh-CN" sz="2400" i="1">
                                            <a:solidFill>
                                              <a:schemeClr val="tx1"/>
                                            </a:solidFill>
                                            <a:latin typeface="Cambria Math" panose="02040503050406030204" pitchFamily="18" charset="0"/>
                                          </a:rPr>
                                          <m:t>𝑐𝑒𝑛𝑡𝑒𝑟</m:t>
                                        </m:r>
                                      </m:sub>
                                    </m:sSub>
                                    <m:r>
                                      <a:rPr lang="en-US" altLang="zh-CN" sz="2400" i="1">
                                        <a:solidFill>
                                          <a:schemeClr val="tx1"/>
                                        </a:solidFill>
                                        <a:latin typeface="Cambria Math" panose="02040503050406030204" pitchFamily="18" charset="0"/>
                                      </a:rPr>
                                      <m:t>−0.25216)</m:t>
                                    </m:r>
                                  </m:den>
                                </m:f>
                                <m:d>
                                  <m:dPr>
                                    <m:ctrlPr>
                                      <a:rPr lang="zh-CN"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3</m:t>
                                    </m:r>
                                    <m:d>
                                      <m:dPr>
                                        <m:begChr m:val="〈"/>
                                        <m:endChr m:val="〉"/>
                                        <m:ctrlPr>
                                          <a:rPr lang="zh-CN" altLang="zh-CN" sz="2400" i="1">
                                            <a:solidFill>
                                              <a:schemeClr val="tx1"/>
                                            </a:solidFill>
                                            <a:latin typeface="Cambria Math" panose="02040503050406030204" pitchFamily="18" charset="0"/>
                                          </a:rPr>
                                        </m:ctrlPr>
                                      </m:dPr>
                                      <m:e>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𝑢</m:t>
                                            </m:r>
                                          </m:e>
                                          <m:sub>
                                            <m:r>
                                              <a:rPr lang="en-US" altLang="zh-CN" sz="2400" i="1">
                                                <a:solidFill>
                                                  <a:schemeClr val="tx1"/>
                                                </a:solidFill>
                                                <a:latin typeface="Cambria Math" panose="02040503050406030204" pitchFamily="18" charset="0"/>
                                              </a:rPr>
                                              <m:t>𝑖</m:t>
                                            </m:r>
                                          </m:sub>
                                        </m:sSub>
                                      </m:e>
                                    </m:d>
                                  </m:e>
                                </m:d>
                                <m:r>
                                  <a:rPr lang="en-US" altLang="zh-CN" sz="2400" i="1">
                                    <a:solidFill>
                                      <a:schemeClr val="tx1"/>
                                    </a:solidFill>
                                    <a:latin typeface="Cambria Math" panose="02040503050406030204" pitchFamily="18" charset="0"/>
                                  </a:rPr>
                                  <m:t>−3</m:t>
                                </m:r>
                                <m:d>
                                  <m:dPr>
                                    <m:begChr m:val="〈"/>
                                    <m:endChr m:val="〉"/>
                                    <m:ctrlPr>
                                      <a:rPr lang="zh-CN" altLang="zh-CN" sz="2400" i="1">
                                        <a:solidFill>
                                          <a:schemeClr val="tx1"/>
                                        </a:solidFill>
                                        <a:latin typeface="Cambria Math" panose="02040503050406030204" pitchFamily="18" charset="0"/>
                                      </a:rPr>
                                    </m:ctrlPr>
                                  </m:dPr>
                                  <m:e>
                                    <m:d>
                                      <m:dPr>
                                        <m:begChr m:val="〈"/>
                                        <m:endChr m:val="〉"/>
                                        <m:ctrlPr>
                                          <a:rPr lang="zh-CN" altLang="zh-CN" sz="2400" i="1">
                                            <a:solidFill>
                                              <a:schemeClr val="tx1"/>
                                            </a:solidFill>
                                            <a:latin typeface="Cambria Math" panose="02040503050406030204" pitchFamily="18" charset="0"/>
                                          </a:rPr>
                                        </m:ctrlPr>
                                      </m:dPr>
                                      <m:e>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𝑢</m:t>
                                            </m:r>
                                          </m:e>
                                          <m:sub>
                                            <m:r>
                                              <a:rPr lang="en-US" altLang="zh-CN" sz="2400" i="1">
                                                <a:solidFill>
                                                  <a:schemeClr val="tx1"/>
                                                </a:solidFill>
                                                <a:latin typeface="Cambria Math" panose="02040503050406030204" pitchFamily="18" charset="0"/>
                                              </a:rPr>
                                              <m:t>𝑖</m:t>
                                            </m:r>
                                          </m:sub>
                                        </m:sSub>
                                      </m:e>
                                    </m:d>
                                  </m:e>
                                </m:d>
                                <m:r>
                                  <a:rPr lang="en-US" altLang="zh-CN" sz="2400" i="1">
                                    <a:solidFill>
                                      <a:schemeClr val="tx1"/>
                                    </a:solidFill>
                                    <a:latin typeface="Cambria Math" panose="02040503050406030204" pitchFamily="18" charset="0"/>
                                  </a:rPr>
                                  <m:t>+</m:t>
                                </m:r>
                                <m:d>
                                  <m:dPr>
                                    <m:begChr m:val="〈"/>
                                    <m:endChr m:val="〉"/>
                                    <m:ctrlPr>
                                      <a:rPr lang="zh-CN" altLang="zh-CN" sz="2400" i="1">
                                        <a:solidFill>
                                          <a:schemeClr val="tx1"/>
                                        </a:solidFill>
                                        <a:latin typeface="Cambria Math" panose="02040503050406030204" pitchFamily="18" charset="0"/>
                                      </a:rPr>
                                    </m:ctrlPr>
                                  </m:dPr>
                                  <m:e>
                                    <m:d>
                                      <m:dPr>
                                        <m:begChr m:val="〈"/>
                                        <m:endChr m:val="〉"/>
                                        <m:ctrlPr>
                                          <a:rPr lang="zh-CN" altLang="zh-CN" sz="2400" i="1">
                                            <a:solidFill>
                                              <a:schemeClr val="tx1"/>
                                            </a:solidFill>
                                            <a:latin typeface="Cambria Math" panose="02040503050406030204" pitchFamily="18" charset="0"/>
                                          </a:rPr>
                                        </m:ctrlPr>
                                      </m:dPr>
                                      <m:e>
                                        <m:d>
                                          <m:dPr>
                                            <m:begChr m:val="〈"/>
                                            <m:endChr m:val="〉"/>
                                            <m:ctrlPr>
                                              <a:rPr lang="zh-CN" altLang="zh-CN" sz="2400" i="1">
                                                <a:solidFill>
                                                  <a:schemeClr val="tx1"/>
                                                </a:solidFill>
                                                <a:latin typeface="Cambria Math" panose="02040503050406030204" pitchFamily="18" charset="0"/>
                                              </a:rPr>
                                            </m:ctrlPr>
                                          </m:dPr>
                                          <m:e>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𝑢</m:t>
                                                </m:r>
                                              </m:e>
                                              <m:sub>
                                                <m:r>
                                                  <a:rPr lang="en-US" altLang="zh-CN" sz="2400" i="1">
                                                    <a:solidFill>
                                                      <a:schemeClr val="tx1"/>
                                                    </a:solidFill>
                                                    <a:latin typeface="Cambria Math" panose="02040503050406030204" pitchFamily="18" charset="0"/>
                                                  </a:rPr>
                                                  <m:t>𝑖</m:t>
                                                </m:r>
                                              </m:sub>
                                            </m:sSub>
                                          </m:e>
                                        </m:d>
                                      </m:e>
                                    </m:d>
                                  </m:e>
                                </m:d>
                                <m:r>
                                  <a:rPr lang="en-US" altLang="zh-CN"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m:t>
                                </m:r>
                                <m:d>
                                  <m:dPr>
                                    <m:begChr m:val="〈"/>
                                    <m:endChr m:val="〉"/>
                                    <m:ctrlPr>
                                      <a:rPr lang="zh-CN" altLang="zh-CN" sz="2400" i="1">
                                        <a:solidFill>
                                          <a:schemeClr val="tx1"/>
                                        </a:solidFill>
                                        <a:latin typeface="Cambria Math" panose="02040503050406030204" pitchFamily="18" charset="0"/>
                                      </a:rPr>
                                    </m:ctrlPr>
                                  </m:dPr>
                                  <m:e>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𝑢</m:t>
                                        </m:r>
                                      </m:e>
                                      <m:sub>
                                        <m:r>
                                          <a:rPr lang="en-US" altLang="zh-CN" sz="2400" i="1">
                                            <a:solidFill>
                                              <a:schemeClr val="tx1"/>
                                            </a:solidFill>
                                            <a:latin typeface="Cambria Math" panose="02040503050406030204" pitchFamily="18" charset="0"/>
                                          </a:rPr>
                                          <m:t>𝑖</m:t>
                                        </m:r>
                                      </m:sub>
                                    </m:sSub>
                                  </m:e>
                                </m:d>
                              </m:e>
                            </m:d>
                          </m:e>
                        </m:d>
                      </m:e>
                    </m:nary>
                  </m:oMath>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5799" y="781665"/>
                <a:ext cx="11312013" cy="5943600"/>
              </a:xfrm>
              <a:blipFill rotWithShape="0">
                <a:blip r:embed="rId2"/>
                <a:stretch>
                  <a:fillRect l="-700" t="-1436" r="-3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64155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物理</a:t>
            </a:r>
            <a:r>
              <a:rPr lang="en-US" altLang="zh-CN" smtClean="0"/>
              <a:t>/</a:t>
            </a:r>
            <a:r>
              <a:rPr lang="zh-CN" altLang="en-US" smtClean="0"/>
              <a:t>数学的进步带来的益处</a:t>
            </a:r>
            <a:endParaRPr lang="zh-CN" altLang="en-US"/>
          </a:p>
        </p:txBody>
      </p:sp>
      <p:pic>
        <p:nvPicPr>
          <p:cNvPr id="6" name="内容占位符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0" y="293653"/>
            <a:ext cx="4159045" cy="6319538"/>
          </a:xfrm>
        </p:spPr>
      </p:pic>
      <p:pic>
        <p:nvPicPr>
          <p:cNvPr id="7" name="内容占位符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02393" y="1017638"/>
            <a:ext cx="7602560" cy="2480594"/>
          </a:xfrm>
        </p:spPr>
      </p:pic>
      <p:sp>
        <p:nvSpPr>
          <p:cNvPr id="8" name="矩形 7"/>
          <p:cNvSpPr/>
          <p:nvPr/>
        </p:nvSpPr>
        <p:spPr>
          <a:xfrm>
            <a:off x="4257367" y="3586767"/>
            <a:ext cx="7747586" cy="1200329"/>
          </a:xfrm>
          <a:prstGeom prst="rect">
            <a:avLst/>
          </a:prstGeom>
        </p:spPr>
        <p:txBody>
          <a:bodyPr wrap="square">
            <a:spAutoFit/>
          </a:bodyPr>
          <a:lstStyle/>
          <a:p>
            <a:r>
              <a:rPr lang="zh-CN" altLang="en-US" sz="2400" smtClean="0">
                <a:latin typeface="微软雅黑" panose="020B0503020204020204" pitchFamily="34" charset="-122"/>
                <a:ea typeface="微软雅黑" panose="020B0503020204020204" pitchFamily="34" charset="-122"/>
              </a:rPr>
              <a:t>将</a:t>
            </a:r>
            <a:r>
              <a:rPr lang="zh-CN" altLang="en-US" sz="2400">
                <a:latin typeface="微软雅黑" panose="020B0503020204020204" pitchFamily="34" charset="-122"/>
                <a:ea typeface="微软雅黑" panose="020B0503020204020204" pitchFamily="34" charset="-122"/>
              </a:rPr>
              <a:t>一个篮球投向一列对面疾驶而来的火车。设篮球速度为</a:t>
            </a:r>
            <a:r>
              <a:rPr lang="en-US" altLang="zh-CN" sz="2400">
                <a:latin typeface="微软雅黑" panose="020B0503020204020204" pitchFamily="34" charset="-122"/>
                <a:ea typeface="微软雅黑" panose="020B0503020204020204" pitchFamily="34" charset="-122"/>
              </a:rPr>
              <a:t>V 1 =30mph</a:t>
            </a:r>
            <a:r>
              <a:rPr lang="zh-CN" altLang="en-US" sz="2400">
                <a:latin typeface="微软雅黑" panose="020B0503020204020204" pitchFamily="34" charset="-122"/>
                <a:ea typeface="微软雅黑" panose="020B0503020204020204" pitchFamily="34" charset="-122"/>
              </a:rPr>
              <a:t>，火车速度</a:t>
            </a:r>
            <a:r>
              <a:rPr lang="en-US" altLang="zh-CN" sz="2400">
                <a:latin typeface="微软雅黑" panose="020B0503020204020204" pitchFamily="34" charset="-122"/>
                <a:ea typeface="微软雅黑" panose="020B0503020204020204" pitchFamily="34" charset="-122"/>
              </a:rPr>
              <a:t>U=50mph</a:t>
            </a:r>
            <a:r>
              <a:rPr lang="zh-CN" altLang="en-US" sz="2400">
                <a:latin typeface="微软雅黑" panose="020B0503020204020204" pitchFamily="34" charset="-122"/>
                <a:ea typeface="微软雅黑" panose="020B0503020204020204" pitchFamily="34" charset="-122"/>
              </a:rPr>
              <a:t>，方向相反。最后结果如何？</a:t>
            </a:r>
          </a:p>
        </p:txBody>
      </p:sp>
      <p:sp>
        <p:nvSpPr>
          <p:cNvPr id="9" name="矩形 8"/>
          <p:cNvSpPr/>
          <p:nvPr/>
        </p:nvSpPr>
        <p:spPr>
          <a:xfrm>
            <a:off x="4257367" y="4787096"/>
            <a:ext cx="7747586" cy="1938992"/>
          </a:xfrm>
          <a:prstGeom prst="rect">
            <a:avLst/>
          </a:prstGeom>
        </p:spPr>
        <p:txBody>
          <a:bodyPr wrap="square">
            <a:spAutoFit/>
          </a:bodyPr>
          <a:lstStyle/>
          <a:p>
            <a:r>
              <a:rPr lang="zh-CN" altLang="en-US" sz="2400">
                <a:solidFill>
                  <a:srgbClr val="FFFF00"/>
                </a:solidFill>
                <a:latin typeface="微软雅黑" panose="020B0503020204020204" pitchFamily="34" charset="-122"/>
                <a:ea typeface="微软雅黑" panose="020B0503020204020204" pitchFamily="34" charset="-122"/>
              </a:rPr>
              <a:t>鉴于火车的质量比篮球大很多，篮球的质量可忽略不计，得到的结论是：碰撞后，篮球从火车那儿“捞了一把”，将以</a:t>
            </a:r>
            <a:r>
              <a:rPr lang="en-US" altLang="zh-CN" sz="2400">
                <a:solidFill>
                  <a:srgbClr val="FFFF00"/>
                </a:solidFill>
                <a:latin typeface="微软雅黑" panose="020B0503020204020204" pitchFamily="34" charset="-122"/>
                <a:ea typeface="微软雅黑" panose="020B0503020204020204" pitchFamily="34" charset="-122"/>
              </a:rPr>
              <a:t>V =V 1 +2U=130mph</a:t>
            </a:r>
            <a:r>
              <a:rPr lang="zh-CN" altLang="en-US" sz="2400">
                <a:solidFill>
                  <a:srgbClr val="FFFF00"/>
                </a:solidFill>
                <a:latin typeface="微软雅黑" panose="020B0503020204020204" pitchFamily="34" charset="-122"/>
                <a:ea typeface="微软雅黑" panose="020B0503020204020204" pitchFamily="34" charset="-122"/>
              </a:rPr>
              <a:t>的速度向后方 （火车的前方） 飞去。火车因为质量大，速度几乎不变，仍然以原来的速度</a:t>
            </a:r>
            <a:r>
              <a:rPr lang="en-US" altLang="zh-CN" sz="2400">
                <a:solidFill>
                  <a:srgbClr val="FFFF00"/>
                </a:solidFill>
                <a:latin typeface="微软雅黑" panose="020B0503020204020204" pitchFamily="34" charset="-122"/>
                <a:ea typeface="微软雅黑" panose="020B0503020204020204" pitchFamily="34" charset="-122"/>
              </a:rPr>
              <a:t>U</a:t>
            </a:r>
            <a:r>
              <a:rPr lang="zh-CN" altLang="en-US" sz="2400">
                <a:solidFill>
                  <a:srgbClr val="FFFF00"/>
                </a:solidFill>
                <a:latin typeface="微软雅黑" panose="020B0503020204020204" pitchFamily="34" charset="-122"/>
                <a:ea typeface="微软雅黑" panose="020B0503020204020204" pitchFamily="34" charset="-122"/>
              </a:rPr>
              <a:t>照常行驶。</a:t>
            </a:r>
          </a:p>
        </p:txBody>
      </p:sp>
    </p:spTree>
    <p:extLst>
      <p:ext uri="{BB962C8B-B14F-4D97-AF65-F5344CB8AC3E}">
        <p14:creationId xmlns:p14="http://schemas.microsoft.com/office/powerpoint/2010/main" val="148944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速度的微分表述</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zh-CN"/>
                  <a:t>在极限的概念下，可以用如下方式来描述速度的定义：</a:t>
                </a:r>
              </a:p>
              <a:p>
                <a14:m>
                  <m:oMath xmlns:m="http://schemas.openxmlformats.org/officeDocument/2006/math">
                    <m:r>
                      <a:rPr lang="en-US" altLang="zh-CN" i="1">
                        <a:latin typeface="Cambria Math" panose="02040503050406030204" pitchFamily="18" charset="0"/>
                      </a:rPr>
                      <m:t>𝑣</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→0</m:t>
                            </m:r>
                          </m:lim>
                        </m:limLow>
                      </m:fName>
                      <m:e>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𝑆</m:t>
                            </m:r>
                          </m:num>
                          <m:den>
                            <m:r>
                              <a:rPr lang="en-US" altLang="zh-CN" i="1">
                                <a:latin typeface="Cambria Math" panose="02040503050406030204" pitchFamily="18" charset="0"/>
                              </a:rPr>
                              <m:t>∆</m:t>
                            </m:r>
                            <m:r>
                              <a:rPr lang="en-US" altLang="zh-CN" i="1">
                                <a:latin typeface="Cambria Math" panose="02040503050406030204" pitchFamily="18" charset="0"/>
                              </a:rPr>
                              <m:t>𝑡</m:t>
                            </m:r>
                          </m:den>
                        </m:f>
                      </m:e>
                    </m:func>
                  </m:oMath>
                </a14:m>
                <a:endParaRPr lang="zh-CN" altLang="zh-CN"/>
              </a:p>
              <a:p>
                <a:r>
                  <a:rPr lang="zh-CN" altLang="zh-CN"/>
                  <a:t>在引入极限概念之后，当</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oMath>
                </a14:m>
                <a:r>
                  <a:rPr lang="zh-CN" altLang="zh-CN"/>
                  <a:t>趋近于</a:t>
                </a:r>
                <a:r>
                  <a:rPr lang="en-US" altLang="zh-CN"/>
                  <a:t>0</a:t>
                </a:r>
                <a:r>
                  <a:rPr lang="zh-CN" altLang="zh-CN"/>
                  <a:t>时，速度就不再是</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oMath>
                </a14:m>
                <a:r>
                  <a:rPr lang="zh-CN" altLang="zh-CN"/>
                  <a:t>时间内的平均速度，而可以被</a:t>
                </a:r>
                <a:r>
                  <a:rPr lang="zh-CN" altLang="zh-CN" smtClean="0"/>
                  <a:t>称为瞬时速度，描述的是物体在某一瞬间的速度。</a:t>
                </a:r>
                <a:endParaRPr lang="en-US" altLang="zh-CN" smtClean="0"/>
              </a:p>
              <a:p>
                <a:endParaRPr lang="en-US" altLang="zh-CN" smtClean="0"/>
              </a:p>
              <a:p>
                <a:r>
                  <a:rPr lang="zh-CN" altLang="zh-CN"/>
                  <a:t>采用微分方式来描述速度，则可以得到：</a:t>
                </a:r>
              </a:p>
              <a:p>
                <a14:m>
                  <m:oMath xmlns:m="http://schemas.openxmlformats.org/officeDocument/2006/math">
                    <m:r>
                      <a:rPr lang="en-US" altLang="zh-CN" b="1" i="1" smtClean="0">
                        <a:solidFill>
                          <a:srgbClr val="FFC000"/>
                        </a:solidFill>
                        <a:latin typeface="Cambria Math" panose="02040503050406030204" pitchFamily="18" charset="0"/>
                      </a:rPr>
                      <m:t>𝒗</m:t>
                    </m:r>
                    <m:r>
                      <a:rPr lang="en-US" altLang="zh-CN" b="1" i="1" smtClean="0">
                        <a:solidFill>
                          <a:srgbClr val="FFC000"/>
                        </a:solidFill>
                        <a:latin typeface="Cambria Math" panose="02040503050406030204" pitchFamily="18" charset="0"/>
                      </a:rPr>
                      <m:t>=</m:t>
                    </m:r>
                    <m:f>
                      <m:fPr>
                        <m:ctrlPr>
                          <a:rPr lang="zh-CN" altLang="zh-CN" b="1" i="1">
                            <a:solidFill>
                              <a:srgbClr val="FFC000"/>
                            </a:solidFill>
                            <a:latin typeface="Cambria Math" panose="02040503050406030204" pitchFamily="18" charset="0"/>
                          </a:rPr>
                        </m:ctrlPr>
                      </m:fPr>
                      <m:num>
                        <m:r>
                          <a:rPr lang="en-US" altLang="zh-CN" b="1" i="1">
                            <a:solidFill>
                              <a:srgbClr val="FFC000"/>
                            </a:solidFill>
                            <a:latin typeface="Cambria Math" panose="02040503050406030204" pitchFamily="18" charset="0"/>
                          </a:rPr>
                          <m:t>𝒅𝑺</m:t>
                        </m:r>
                      </m:num>
                      <m:den>
                        <m:r>
                          <a:rPr lang="en-US" altLang="zh-CN" b="1" i="1">
                            <a:solidFill>
                              <a:srgbClr val="FFC000"/>
                            </a:solidFill>
                            <a:latin typeface="Cambria Math" panose="02040503050406030204" pitchFamily="18" charset="0"/>
                          </a:rPr>
                          <m:t>𝒅𝒕</m:t>
                        </m:r>
                      </m:den>
                    </m:f>
                  </m:oMath>
                </a14:m>
                <a:endParaRPr lang="zh-CN" altLang="zh-CN" b="1"/>
              </a:p>
              <a:p>
                <a:r>
                  <a:rPr lang="zh-CN" altLang="zh-CN"/>
                  <a:t>这就是速度的微分表达形式。</a:t>
                </a:r>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6" t="-14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9712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物理</a:t>
            </a:r>
            <a:r>
              <a:rPr lang="en-US" altLang="zh-CN"/>
              <a:t>/</a:t>
            </a:r>
            <a:r>
              <a:rPr lang="zh-CN" altLang="en-US"/>
              <a:t>数学的进步带来的益处</a:t>
            </a:r>
          </a:p>
        </p:txBody>
      </p:sp>
      <p:sp>
        <p:nvSpPr>
          <p:cNvPr id="3" name="内容占位符 2"/>
          <p:cNvSpPr>
            <a:spLocks noGrp="1"/>
          </p:cNvSpPr>
          <p:nvPr>
            <p:ph sz="half" idx="1"/>
          </p:nvPr>
        </p:nvSpPr>
        <p:spPr/>
        <p:txBody>
          <a:bodyPr>
            <a:normAutofit/>
          </a:bodyPr>
          <a:lstStyle/>
          <a:p>
            <a:r>
              <a:rPr lang="zh-CN" altLang="en-US" sz="2400"/>
              <a:t>引力助推想法早已被前苏联物理学家提出，据说苏联月球</a:t>
            </a:r>
            <a:r>
              <a:rPr lang="en-US" altLang="zh-CN" sz="2400"/>
              <a:t>3</a:t>
            </a:r>
            <a:r>
              <a:rPr lang="zh-CN" altLang="en-US" sz="2400"/>
              <a:t>号曾应用此技术绕到月球背面拍照。但真正深入研究这项技术的是美国数学家迈克尔 </a:t>
            </a:r>
            <a:r>
              <a:rPr lang="zh-CN" altLang="en-US" sz="2400" smtClean="0"/>
              <a:t>。</a:t>
            </a:r>
            <a:endParaRPr lang="zh-CN" altLang="en-US" sz="2400"/>
          </a:p>
        </p:txBody>
      </p:sp>
      <p:sp>
        <p:nvSpPr>
          <p:cNvPr id="4" name="内容占位符 3"/>
          <p:cNvSpPr>
            <a:spLocks noGrp="1"/>
          </p:cNvSpPr>
          <p:nvPr>
            <p:ph sz="half" idx="2"/>
          </p:nvPr>
        </p:nvSpPr>
        <p:spPr/>
        <p:txBody>
          <a:bodyPr>
            <a:normAutofit/>
          </a:bodyPr>
          <a:lstStyle/>
          <a:p>
            <a:r>
              <a:rPr lang="zh-CN" altLang="en-US" sz="2400"/>
              <a:t>上世纪</a:t>
            </a:r>
            <a:r>
              <a:rPr lang="en-US" altLang="zh-CN" sz="2400"/>
              <a:t>60</a:t>
            </a:r>
            <a:r>
              <a:rPr lang="zh-CN" altLang="en-US" sz="2400"/>
              <a:t>年代初，迈克尔还只是加州大学洛杉矶分校的一名研究生，他因为研究“三体问题”而得到了使用当时运算速度最快的计算机的机会，在模拟“</a:t>
            </a:r>
            <a:r>
              <a:rPr lang="zh-CN" altLang="en-US" sz="2400">
                <a:solidFill>
                  <a:schemeClr val="accent3"/>
                </a:solidFill>
              </a:rPr>
              <a:t>三体问题</a:t>
            </a:r>
            <a:r>
              <a:rPr lang="zh-CN" altLang="en-US" sz="2400"/>
              <a:t>”的过程中，他发现，一艘飞船飞经绕日的行星，可以在不使用任何火箭燃料的情况下窃取行星的一点儿轨道速度，加速离开太阳，迈克尔由此而认识</a:t>
            </a:r>
            <a:r>
              <a:rPr lang="zh-CN" altLang="en-US" sz="2400" smtClean="0"/>
              <a:t>到引力</a:t>
            </a:r>
            <a:r>
              <a:rPr lang="zh-CN" altLang="en-US" sz="2400"/>
              <a:t>弹弓对加速航天器的巨大潜力，并说服</a:t>
            </a:r>
            <a:r>
              <a:rPr lang="en-US" altLang="zh-CN" sz="2400"/>
              <a:t>NASA</a:t>
            </a:r>
            <a:r>
              <a:rPr lang="zh-CN" altLang="en-US" sz="2400"/>
              <a:t>将此思想运用于实践。</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27" y="3164462"/>
            <a:ext cx="5228571" cy="2638095"/>
          </a:xfrm>
          <a:prstGeom prst="rect">
            <a:avLst/>
          </a:prstGeom>
        </p:spPr>
      </p:pic>
    </p:spTree>
    <p:extLst>
      <p:ext uri="{BB962C8B-B14F-4D97-AF65-F5344CB8AC3E}">
        <p14:creationId xmlns:p14="http://schemas.microsoft.com/office/powerpoint/2010/main" val="21628188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物理</a:t>
            </a:r>
            <a:r>
              <a:rPr lang="en-US" altLang="zh-CN"/>
              <a:t>/</a:t>
            </a:r>
            <a:r>
              <a:rPr lang="zh-CN" altLang="en-US"/>
              <a:t>数学的进步带来的益处</a:t>
            </a:r>
          </a:p>
        </p:txBody>
      </p:sp>
      <p:sp>
        <p:nvSpPr>
          <p:cNvPr id="5" name="内容占位符 4"/>
          <p:cNvSpPr>
            <a:spLocks noGrp="1"/>
          </p:cNvSpPr>
          <p:nvPr>
            <p:ph idx="1"/>
          </p:nvPr>
        </p:nvSpPr>
        <p:spPr>
          <a:xfrm>
            <a:off x="671051" y="3790336"/>
            <a:ext cx="10820400" cy="2878176"/>
          </a:xfrm>
        </p:spPr>
        <p:txBody>
          <a:bodyPr/>
          <a:lstStyle/>
          <a:p>
            <a:r>
              <a:rPr lang="zh-CN" altLang="en-US"/>
              <a:t>人类飞向太空的第一阻力是什么</a:t>
            </a:r>
            <a:r>
              <a:rPr lang="zh-CN" altLang="en-US" smtClean="0"/>
              <a:t>？</a:t>
            </a:r>
            <a:endParaRPr lang="en-US" altLang="zh-CN" smtClean="0"/>
          </a:p>
          <a:p>
            <a:pPr lvl="1"/>
            <a:r>
              <a:rPr lang="zh-CN" altLang="en-US"/>
              <a:t>第一宇宙速度 （</a:t>
            </a:r>
            <a:r>
              <a:rPr lang="en-US" altLang="zh-CN"/>
              <a:t>7.9km/s</a:t>
            </a:r>
            <a:r>
              <a:rPr lang="zh-CN" altLang="en-US"/>
              <a:t>） 能让物体围绕地球旋转</a:t>
            </a:r>
            <a:r>
              <a:rPr lang="zh-CN" altLang="en-US" smtClean="0"/>
              <a:t>；第二宇宙速度 </a:t>
            </a:r>
            <a:r>
              <a:rPr lang="zh-CN" altLang="en-US"/>
              <a:t>（</a:t>
            </a:r>
            <a:r>
              <a:rPr lang="en-US" altLang="zh-CN"/>
              <a:t>11.2km/s</a:t>
            </a:r>
            <a:r>
              <a:rPr lang="zh-CN" altLang="en-US"/>
              <a:t>） 便可以克服地球引力，绕着太阳转；第三宇宙速度 （</a:t>
            </a:r>
            <a:r>
              <a:rPr lang="en-US" altLang="zh-CN"/>
              <a:t>16.7km/s</a:t>
            </a:r>
            <a:r>
              <a:rPr lang="zh-CN" altLang="en-US"/>
              <a:t>） 标志着能够摆脱太阳的引力羁跘</a:t>
            </a:r>
            <a:r>
              <a:rPr lang="zh-CN" altLang="en-US" smtClean="0"/>
              <a:t>。</a:t>
            </a:r>
            <a:endParaRPr lang="zh-CN" altLang="en-US"/>
          </a:p>
          <a:p>
            <a:r>
              <a:rPr lang="zh-CN" altLang="en-US"/>
              <a:t>迄今为止发射速度最快的航天器“新事业” （</a:t>
            </a:r>
            <a:r>
              <a:rPr lang="en-US" altLang="zh-CN"/>
              <a:t>New Horizons</a:t>
            </a:r>
            <a:r>
              <a:rPr lang="zh-CN" altLang="en-US"/>
              <a:t>） ，</a:t>
            </a:r>
            <a:r>
              <a:rPr lang="en-US" altLang="zh-CN"/>
              <a:t>2006</a:t>
            </a:r>
            <a:r>
              <a:rPr lang="zh-CN" altLang="en-US"/>
              <a:t>年发射时相对地球的速度为</a:t>
            </a:r>
            <a:r>
              <a:rPr lang="en-US" altLang="zh-CN"/>
              <a:t>16.26 km/s</a:t>
            </a:r>
            <a:r>
              <a:rPr lang="zh-CN" altLang="en-US"/>
              <a:t>，尚未达到第三宇宙速度。然而，人类于</a:t>
            </a:r>
            <a:r>
              <a:rPr lang="en-US" altLang="zh-CN"/>
              <a:t>39</a:t>
            </a:r>
            <a:r>
              <a:rPr lang="zh-CN" altLang="en-US"/>
              <a:t>年前发射的两个“旅行者号”探测器 （</a:t>
            </a:r>
            <a:r>
              <a:rPr lang="en-US" altLang="zh-CN"/>
              <a:t>voyager 1</a:t>
            </a:r>
            <a:r>
              <a:rPr lang="zh-CN" altLang="en-US"/>
              <a:t>和</a:t>
            </a:r>
            <a:r>
              <a:rPr lang="en-US" altLang="zh-CN"/>
              <a:t>voyager 2</a:t>
            </a:r>
            <a:r>
              <a:rPr lang="zh-CN" altLang="en-US"/>
              <a:t>） ，旅行中的最高速度，却大大超过了这个速度。</a:t>
            </a:r>
            <a:endParaRPr lang="en-US" altLang="zh-CN"/>
          </a:p>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465" y="862781"/>
            <a:ext cx="9743326" cy="292755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55" y="886024"/>
            <a:ext cx="5852160" cy="43434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5503" y="0"/>
            <a:ext cx="9236497" cy="6858000"/>
          </a:xfrm>
          <a:prstGeom prst="rect">
            <a:avLst/>
          </a:prstGeom>
        </p:spPr>
      </p:pic>
    </p:spTree>
    <p:extLst>
      <p:ext uri="{BB962C8B-B14F-4D97-AF65-F5344CB8AC3E}">
        <p14:creationId xmlns:p14="http://schemas.microsoft.com/office/powerpoint/2010/main" val="384872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物理</a:t>
            </a:r>
            <a:r>
              <a:rPr lang="en-US" altLang="zh-CN"/>
              <a:t>/</a:t>
            </a:r>
            <a:r>
              <a:rPr lang="zh-CN" altLang="en-US"/>
              <a:t>数学的进步带来的益处</a:t>
            </a:r>
          </a:p>
        </p:txBody>
      </p:sp>
      <p:sp>
        <p:nvSpPr>
          <p:cNvPr id="3" name="内容占位符 2"/>
          <p:cNvSpPr>
            <a:spLocks noGrp="1"/>
          </p:cNvSpPr>
          <p:nvPr>
            <p:ph idx="1"/>
          </p:nvPr>
        </p:nvSpPr>
        <p:spPr/>
        <p:txBody>
          <a:bodyPr>
            <a:normAutofit/>
          </a:bodyPr>
          <a:lstStyle/>
          <a:p>
            <a:r>
              <a:rPr lang="zh-CN" altLang="en-US" sz="2400"/>
              <a:t>不过，引力助推的机会可遇不可求，要碰上一定的时机。</a:t>
            </a:r>
            <a:r>
              <a:rPr lang="en-US" altLang="zh-CN" sz="2400"/>
              <a:t>1964</a:t>
            </a:r>
            <a:r>
              <a:rPr lang="zh-CN" altLang="en-US" sz="2400"/>
              <a:t>年夏天，美国宇航局喷气推进实验室的</a:t>
            </a:r>
            <a:r>
              <a:rPr lang="en-US" altLang="zh-CN" sz="2400"/>
              <a:t>Flandro</a:t>
            </a:r>
            <a:r>
              <a:rPr lang="zh-CN" altLang="en-US" sz="2400"/>
              <a:t>，负责研究外太阳系行星任务。</a:t>
            </a:r>
            <a:r>
              <a:rPr lang="en-US" altLang="zh-CN" sz="2400"/>
              <a:t>Flandro</a:t>
            </a:r>
            <a:r>
              <a:rPr lang="zh-CN" altLang="en-US" sz="2400"/>
              <a:t>研究了木星、土星、天王星和海王星的运动规律，发现了一个</a:t>
            </a:r>
            <a:r>
              <a:rPr lang="en-US" altLang="zh-CN" sz="2400">
                <a:solidFill>
                  <a:srgbClr val="FFFF00"/>
                </a:solidFill>
              </a:rPr>
              <a:t>176</a:t>
            </a:r>
            <a:r>
              <a:rPr lang="zh-CN" altLang="en-US" sz="2400"/>
              <a:t>年才有一次的最好时机，那段时间 （大约</a:t>
            </a:r>
            <a:r>
              <a:rPr lang="en-US" altLang="zh-CN" sz="2400"/>
              <a:t>12</a:t>
            </a:r>
            <a:r>
              <a:rPr lang="zh-CN" altLang="en-US" sz="2400"/>
              <a:t>年） 以内，</a:t>
            </a:r>
            <a:r>
              <a:rPr lang="zh-CN" altLang="en-US" sz="2400">
                <a:solidFill>
                  <a:srgbClr val="FFFF00"/>
                </a:solidFill>
              </a:rPr>
              <a:t>木星、土星、天王星和海王星都将位于太阳的同一侧，运行至实现“引力助推”的理想地点，形成一个特别的行星几何排阵</a:t>
            </a:r>
            <a:r>
              <a:rPr lang="zh-CN" altLang="en-US" sz="2400"/>
              <a:t>。基于这点，专家们促使</a:t>
            </a:r>
            <a:r>
              <a:rPr lang="en-US" altLang="zh-CN" sz="2400"/>
              <a:t>NASA</a:t>
            </a:r>
            <a:r>
              <a:rPr lang="zh-CN" altLang="en-US" sz="2400"/>
              <a:t>启动了“旅行者号”探测计划</a:t>
            </a:r>
            <a:r>
              <a:rPr lang="zh-CN" altLang="en-US" sz="2400" smtClean="0"/>
              <a:t>。</a:t>
            </a:r>
            <a:endParaRPr lang="en-US" altLang="zh-CN" sz="2400" smtClean="0"/>
          </a:p>
          <a:p>
            <a:r>
              <a:rPr lang="en-US" altLang="zh-CN" sz="2400"/>
              <a:t>1977</a:t>
            </a:r>
            <a:r>
              <a:rPr lang="zh-CN" altLang="en-US" sz="2400"/>
              <a:t>年</a:t>
            </a:r>
            <a:r>
              <a:rPr lang="en-US" altLang="zh-CN" sz="2400"/>
              <a:t>8</a:t>
            </a:r>
            <a:r>
              <a:rPr lang="zh-CN" altLang="en-US" sz="2400"/>
              <a:t>月</a:t>
            </a:r>
            <a:r>
              <a:rPr lang="en-US" altLang="zh-CN" sz="2400"/>
              <a:t>20</a:t>
            </a:r>
            <a:r>
              <a:rPr lang="zh-CN" altLang="en-US" sz="2400"/>
              <a:t>日和</a:t>
            </a:r>
            <a:r>
              <a:rPr lang="en-US" altLang="zh-CN" sz="2400"/>
              <a:t>9</a:t>
            </a:r>
            <a:r>
              <a:rPr lang="zh-CN" altLang="en-US" sz="2400"/>
              <a:t>月</a:t>
            </a:r>
            <a:r>
              <a:rPr lang="en-US" altLang="zh-CN" sz="2400"/>
              <a:t>5</a:t>
            </a:r>
            <a:r>
              <a:rPr lang="zh-CN" altLang="en-US" sz="2400"/>
              <a:t>日，“旅行者</a:t>
            </a:r>
            <a:r>
              <a:rPr lang="en-US" altLang="zh-CN" sz="2400"/>
              <a:t>2</a:t>
            </a:r>
            <a:r>
              <a:rPr lang="zh-CN" altLang="en-US" sz="2400"/>
              <a:t>号”和“旅行者</a:t>
            </a:r>
            <a:r>
              <a:rPr lang="en-US" altLang="zh-CN" sz="2400"/>
              <a:t>1</a:t>
            </a:r>
            <a:r>
              <a:rPr lang="zh-CN" altLang="en-US" sz="2400"/>
              <a:t>号”从佛罗里达州的航天中心</a:t>
            </a:r>
            <a:r>
              <a:rPr lang="zh-CN" altLang="en-US" sz="2400" smtClean="0"/>
              <a:t>发射，</a:t>
            </a:r>
            <a:r>
              <a:rPr lang="zh-CN" altLang="en-US" sz="2400"/>
              <a:t>这是两个几乎一模一样的“双胞胎姐妹”航天器，携带着镌刻了人类的消息和录音的金唱片，计算机的内存只有</a:t>
            </a:r>
            <a:r>
              <a:rPr lang="en-US" altLang="zh-CN" sz="2400" smtClean="0"/>
              <a:t>64KB</a:t>
            </a:r>
            <a:r>
              <a:rPr lang="zh-CN" altLang="en-US" sz="2400" smtClean="0"/>
              <a:t>。</a:t>
            </a:r>
            <a:endParaRPr lang="en-US" altLang="zh-CN" sz="2400" smtClean="0"/>
          </a:p>
          <a:p>
            <a:r>
              <a:rPr lang="zh-CN" altLang="en-US" sz="2400"/>
              <a:t>“旅行者</a:t>
            </a:r>
            <a:r>
              <a:rPr lang="en-US" altLang="zh-CN" sz="2400"/>
              <a:t>2</a:t>
            </a:r>
            <a:r>
              <a:rPr lang="zh-CN" altLang="en-US" sz="2400"/>
              <a:t>号”，比她“姐姐” 的速度稍慢一点，但她丰富多产，成果不菲，顺利完成了造访</a:t>
            </a:r>
            <a:r>
              <a:rPr lang="en-US" altLang="zh-CN" sz="2400"/>
              <a:t>4</a:t>
            </a:r>
            <a:r>
              <a:rPr lang="zh-CN" altLang="en-US" sz="2400"/>
              <a:t>颗外行星的任务。这对“姊妹花”都曾经探测过土卫六的地貌，虽然不很成功，但也为后来的探索提供了许多有用的信息。土卫六是土星最大的卫星，有可能存在生命</a:t>
            </a:r>
            <a:r>
              <a:rPr lang="zh-CN" altLang="en-US" sz="2400" smtClean="0"/>
              <a:t>！</a:t>
            </a:r>
            <a:endParaRPr lang="zh-CN" altLang="en-US" sz="2400"/>
          </a:p>
        </p:txBody>
      </p:sp>
      <p:grpSp>
        <p:nvGrpSpPr>
          <p:cNvPr id="9" name="组合 8"/>
          <p:cNvGrpSpPr/>
          <p:nvPr/>
        </p:nvGrpSpPr>
        <p:grpSpPr>
          <a:xfrm>
            <a:off x="0" y="351633"/>
            <a:ext cx="12194796" cy="6247864"/>
            <a:chOff x="0" y="351633"/>
            <a:chExt cx="12194796" cy="6247864"/>
          </a:xfrm>
        </p:grpSpPr>
        <p:sp>
          <p:nvSpPr>
            <p:cNvPr id="5" name="矩形 4"/>
            <p:cNvSpPr/>
            <p:nvPr/>
          </p:nvSpPr>
          <p:spPr>
            <a:xfrm>
              <a:off x="4874344" y="351633"/>
              <a:ext cx="7320452" cy="6247864"/>
            </a:xfrm>
            <a:prstGeom prst="rect">
              <a:avLst/>
            </a:prstGeom>
            <a:solidFill>
              <a:schemeClr val="tx1">
                <a:lumMod val="95000"/>
              </a:schemeClr>
            </a:solidFill>
          </p:spPr>
          <p:txBody>
            <a:bodyPr wrap="square">
              <a:spAutoFit/>
            </a:bodyPr>
            <a:lstStyle/>
            <a:p>
              <a:r>
                <a:rPr lang="zh-CN" altLang="en-US" sz="2000">
                  <a:solidFill>
                    <a:srgbClr val="333333"/>
                  </a:solidFill>
                  <a:latin typeface="微软雅黑" panose="020B0503020204020204" pitchFamily="34" charset="-122"/>
                  <a:ea typeface="微软雅黑" panose="020B0503020204020204" pitchFamily="34" charset="-122"/>
                </a:rPr>
                <a:t>旅行者</a:t>
              </a:r>
              <a:r>
                <a:rPr lang="en-US" altLang="zh-CN" sz="2000">
                  <a:solidFill>
                    <a:srgbClr val="333333"/>
                  </a:solidFill>
                  <a:latin typeface="微软雅黑" panose="020B0503020204020204" pitchFamily="34" charset="-122"/>
                  <a:ea typeface="微软雅黑" panose="020B0503020204020204" pitchFamily="34" charset="-122"/>
                </a:rPr>
                <a:t>1</a:t>
              </a:r>
              <a:r>
                <a:rPr lang="zh-CN" altLang="en-US" sz="2000">
                  <a:solidFill>
                    <a:srgbClr val="333333"/>
                  </a:solidFill>
                  <a:latin typeface="微软雅黑" panose="020B0503020204020204" pitchFamily="34" charset="-122"/>
                  <a:ea typeface="微软雅黑" panose="020B0503020204020204" pitchFamily="34" charset="-122"/>
                </a:rPr>
                <a:t>号上携带了一张铜质磁盘唱片，它的外径为</a:t>
              </a:r>
              <a:r>
                <a:rPr lang="en-US" altLang="zh-CN" sz="2000">
                  <a:solidFill>
                    <a:srgbClr val="333333"/>
                  </a:solidFill>
                  <a:latin typeface="微软雅黑" panose="020B0503020204020204" pitchFamily="34" charset="-122"/>
                  <a:ea typeface="微软雅黑" panose="020B0503020204020204" pitchFamily="34" charset="-122"/>
                </a:rPr>
                <a:t>12</a:t>
              </a:r>
              <a:r>
                <a:rPr lang="zh-CN" altLang="en-US" sz="2000">
                  <a:solidFill>
                    <a:srgbClr val="333333"/>
                  </a:solidFill>
                  <a:latin typeface="微软雅黑" panose="020B0503020204020204" pitchFamily="34" charset="-122"/>
                  <a:ea typeface="微软雅黑" panose="020B0503020204020204" pitchFamily="34" charset="-122"/>
                </a:rPr>
                <a:t>英寸，镀金表面，内藏金刚石留声机针。这意味着即使是十亿年之后，这张唱片的音质依然和新的一样。它的内容包括用</a:t>
              </a:r>
              <a:r>
                <a:rPr lang="en-US" altLang="zh-CN" sz="2000">
                  <a:solidFill>
                    <a:srgbClr val="136EC2"/>
                  </a:solidFill>
                  <a:latin typeface="微软雅黑" panose="020B0503020204020204" pitchFamily="34" charset="-122"/>
                  <a:ea typeface="微软雅黑" panose="020B0503020204020204" pitchFamily="34" charset="-122"/>
                </a:rPr>
                <a:t>55</a:t>
              </a:r>
              <a:r>
                <a:rPr lang="zh-CN" altLang="en-US" sz="2000">
                  <a:solidFill>
                    <a:srgbClr val="333333"/>
                  </a:solidFill>
                  <a:latin typeface="微软雅黑" panose="020B0503020204020204" pitchFamily="34" charset="-122"/>
                  <a:ea typeface="微软雅黑" panose="020B0503020204020204" pitchFamily="34" charset="-122"/>
                </a:rPr>
                <a:t>种人类语言录制的问候语和各类音乐，另外，磁盘上还有</a:t>
              </a:r>
              <a:r>
                <a:rPr lang="en-US" altLang="zh-CN" sz="2000">
                  <a:solidFill>
                    <a:srgbClr val="136EC2"/>
                  </a:solidFill>
                  <a:latin typeface="微软雅黑" panose="020B0503020204020204" pitchFamily="34" charset="-122"/>
                  <a:ea typeface="微软雅黑" panose="020B0503020204020204" pitchFamily="34" charset="-122"/>
                </a:rPr>
                <a:t>115</a:t>
              </a:r>
              <a:r>
                <a:rPr lang="zh-CN" altLang="en-US" sz="2000">
                  <a:solidFill>
                    <a:srgbClr val="333333"/>
                  </a:solidFill>
                  <a:latin typeface="微软雅黑" panose="020B0503020204020204" pitchFamily="34" charset="-122"/>
                  <a:ea typeface="微软雅黑" panose="020B0503020204020204" pitchFamily="34" charset="-122"/>
                </a:rPr>
                <a:t>幅影像，包括太阳系各行星的图片、人类的性器官图像及说明等，这些数据旨在向“外星人”表达人类的问候。</a:t>
              </a:r>
              <a:r>
                <a:rPr lang="en-US" altLang="zh-CN" sz="2000">
                  <a:solidFill>
                    <a:srgbClr val="333333"/>
                  </a:solidFill>
                  <a:latin typeface="微软雅黑" panose="020B0503020204020204" pitchFamily="34" charset="-122"/>
                  <a:ea typeface="微软雅黑" panose="020B0503020204020204" pitchFamily="34" charset="-122"/>
                </a:rPr>
                <a:t>55</a:t>
              </a:r>
              <a:r>
                <a:rPr lang="zh-CN" altLang="en-US" sz="2000">
                  <a:solidFill>
                    <a:srgbClr val="333333"/>
                  </a:solidFill>
                  <a:latin typeface="微软雅黑" panose="020B0503020204020204" pitchFamily="34" charset="-122"/>
                  <a:ea typeface="微软雅黑" panose="020B0503020204020204" pitchFamily="34" charset="-122"/>
                </a:rPr>
                <a:t>种人类语言中包括了古代</a:t>
              </a:r>
              <a:r>
                <a:rPr lang="zh-CN" altLang="en-US" sz="2000">
                  <a:solidFill>
                    <a:srgbClr val="136EC2"/>
                  </a:solidFill>
                  <a:latin typeface="微软雅黑" panose="020B0503020204020204" pitchFamily="34" charset="-122"/>
                  <a:ea typeface="微软雅黑" panose="020B0503020204020204" pitchFamily="34" charset="-122"/>
                </a:rPr>
                <a:t>美索不达米亚</a:t>
              </a:r>
              <a:r>
                <a:rPr lang="zh-CN" altLang="en-US" sz="2000">
                  <a:solidFill>
                    <a:srgbClr val="333333"/>
                  </a:solidFill>
                  <a:latin typeface="微软雅黑" panose="020B0503020204020204" pitchFamily="34" charset="-122"/>
                  <a:ea typeface="微软雅黑" panose="020B0503020204020204" pitchFamily="34" charset="-122"/>
                </a:rPr>
                <a:t>阿卡得语等非常冷僻的语言，以及四种中国的方言（</a:t>
              </a:r>
              <a:r>
                <a:rPr lang="zh-CN" altLang="en-US" sz="2000">
                  <a:solidFill>
                    <a:srgbClr val="136EC2"/>
                  </a:solidFill>
                  <a:latin typeface="微软雅黑" panose="020B0503020204020204" pitchFamily="34" charset="-122"/>
                  <a:ea typeface="微软雅黑" panose="020B0503020204020204" pitchFamily="34" charset="-122"/>
                </a:rPr>
                <a:t>普通话、闽南语、粤语、吴语</a:t>
              </a:r>
              <a:r>
                <a:rPr lang="zh-CN" altLang="en-US" sz="2000">
                  <a:solidFill>
                    <a:srgbClr val="333333"/>
                  </a:solidFill>
                  <a:latin typeface="微软雅黑" panose="020B0503020204020204" pitchFamily="34" charset="-122"/>
                  <a:ea typeface="微软雅黑" panose="020B0503020204020204" pitchFamily="34" charset="-122"/>
                </a:rPr>
                <a:t>）</a:t>
              </a:r>
              <a:r>
                <a:rPr lang="zh-CN" altLang="en-US" sz="2000" smtClean="0">
                  <a:solidFill>
                    <a:srgbClr val="333333"/>
                  </a:solidFill>
                  <a:latin typeface="微软雅黑" panose="020B0503020204020204" pitchFamily="34" charset="-122"/>
                  <a:ea typeface="微软雅黑" panose="020B0503020204020204" pitchFamily="34" charset="-122"/>
                </a:rPr>
                <a:t>。各个</a:t>
              </a:r>
              <a:r>
                <a:rPr lang="zh-CN" altLang="en-US" sz="2000">
                  <a:solidFill>
                    <a:srgbClr val="333333"/>
                  </a:solidFill>
                  <a:latin typeface="微软雅黑" panose="020B0503020204020204" pitchFamily="34" charset="-122"/>
                  <a:ea typeface="微软雅黑" panose="020B0503020204020204" pitchFamily="34" charset="-122"/>
                </a:rPr>
                <a:t>问候语的表述句子全部不一样。唱片还包括了以下内容：</a:t>
              </a:r>
            </a:p>
            <a:p>
              <a:r>
                <a:rPr lang="zh-CN" altLang="en-US" sz="2000">
                  <a:solidFill>
                    <a:srgbClr val="333333"/>
                  </a:solidFill>
                  <a:latin typeface="微软雅黑" panose="020B0503020204020204" pitchFamily="34" charset="-122"/>
                  <a:ea typeface="微软雅黑" panose="020B0503020204020204" pitchFamily="34" charset="-122"/>
                </a:rPr>
                <a:t>时任</a:t>
              </a:r>
              <a:r>
                <a:rPr lang="zh-CN" altLang="en-US" sz="2000">
                  <a:solidFill>
                    <a:srgbClr val="136EC2"/>
                  </a:solidFill>
                  <a:latin typeface="微软雅黑" panose="020B0503020204020204" pitchFamily="34" charset="-122"/>
                  <a:ea typeface="微软雅黑" panose="020B0503020204020204" pitchFamily="34" charset="-122"/>
                </a:rPr>
                <a:t>联合国秘书长</a:t>
              </a:r>
              <a:r>
                <a:rPr lang="zh-CN" altLang="en-US" sz="2000">
                  <a:solidFill>
                    <a:srgbClr val="333333"/>
                  </a:solidFill>
                  <a:latin typeface="微软雅黑" panose="020B0503020204020204" pitchFamily="34" charset="-122"/>
                  <a:ea typeface="微软雅黑" panose="020B0503020204020204" pitchFamily="34" charset="-122"/>
                </a:rPr>
                <a:t>库尔特</a:t>
              </a:r>
              <a:r>
                <a:rPr lang="en-US" altLang="zh-CN" sz="2000">
                  <a:solidFill>
                    <a:srgbClr val="333333"/>
                  </a:solidFill>
                  <a:latin typeface="微软雅黑" panose="020B0503020204020204" pitchFamily="34" charset="-122"/>
                  <a:ea typeface="微软雅黑" panose="020B0503020204020204" pitchFamily="34" charset="-122"/>
                </a:rPr>
                <a:t>·</a:t>
              </a:r>
              <a:r>
                <a:rPr lang="zh-CN" altLang="en-US" sz="2000">
                  <a:solidFill>
                    <a:srgbClr val="333333"/>
                  </a:solidFill>
                  <a:latin typeface="微软雅黑" panose="020B0503020204020204" pitchFamily="34" charset="-122"/>
                  <a:ea typeface="微软雅黑" panose="020B0503020204020204" pitchFamily="34" charset="-122"/>
                </a:rPr>
                <a:t>瓦尔德海姆的问候。</a:t>
              </a:r>
            </a:p>
            <a:p>
              <a:r>
                <a:rPr lang="zh-CN" altLang="en-US" sz="2000">
                  <a:solidFill>
                    <a:srgbClr val="333333"/>
                  </a:solidFill>
                  <a:latin typeface="微软雅黑" panose="020B0503020204020204" pitchFamily="34" charset="-122"/>
                  <a:ea typeface="微软雅黑" panose="020B0503020204020204" pitchFamily="34" charset="-122"/>
                </a:rPr>
                <a:t>时任美国总统卡特的问候，内容是：“</a:t>
              </a:r>
              <a:r>
                <a:rPr lang="zh-CN" altLang="en-US" sz="2000">
                  <a:solidFill>
                    <a:srgbClr val="136EC2"/>
                  </a:solidFill>
                  <a:latin typeface="微软雅黑" panose="020B0503020204020204" pitchFamily="34" charset="-122"/>
                  <a:ea typeface="微软雅黑" panose="020B0503020204020204" pitchFamily="34" charset="-122"/>
                </a:rPr>
                <a:t>这是一份来自一个遥远的小小世界的礼物。上面记载着我们的声音、我们的科学、我们的影像、我们的音乐、我们的思想和感情。我们正努力生活过我们的时代，进入你们的时代。</a:t>
              </a:r>
              <a:r>
                <a:rPr lang="zh-CN" altLang="en-US" sz="2000">
                  <a:solidFill>
                    <a:srgbClr val="333333"/>
                  </a:solidFill>
                  <a:latin typeface="微软雅黑" panose="020B0503020204020204" pitchFamily="34" charset="-122"/>
                  <a:ea typeface="微软雅黑" panose="020B0503020204020204" pitchFamily="34" charset="-122"/>
                </a:rPr>
                <a:t>”</a:t>
              </a:r>
            </a:p>
            <a:p>
              <a:r>
                <a:rPr lang="zh-CN" altLang="en-US" sz="2000">
                  <a:solidFill>
                    <a:srgbClr val="333333"/>
                  </a:solidFill>
                  <a:latin typeface="微软雅黑" panose="020B0503020204020204" pitchFamily="34" charset="-122"/>
                  <a:ea typeface="微软雅黑" panose="020B0503020204020204" pitchFamily="34" charset="-122"/>
                </a:rPr>
                <a:t>唱片内还包括一个</a:t>
              </a:r>
              <a:r>
                <a:rPr lang="en-US" altLang="zh-CN" sz="2000">
                  <a:solidFill>
                    <a:srgbClr val="333333"/>
                  </a:solidFill>
                  <a:latin typeface="微软雅黑" panose="020B0503020204020204" pitchFamily="34" charset="-122"/>
                  <a:ea typeface="微软雅黑" panose="020B0503020204020204" pitchFamily="34" charset="-122"/>
                </a:rPr>
                <a:t>90</a:t>
              </a:r>
              <a:r>
                <a:rPr lang="zh-CN" altLang="en-US" sz="2000">
                  <a:solidFill>
                    <a:srgbClr val="333333"/>
                  </a:solidFill>
                  <a:latin typeface="微软雅黑" panose="020B0503020204020204" pitchFamily="34" charset="-122"/>
                  <a:ea typeface="微软雅黑" panose="020B0503020204020204" pitchFamily="34" charset="-122"/>
                </a:rPr>
                <a:t>分钟的声乐集锦，主要包括地球自然界的各种声音以及</a:t>
              </a:r>
              <a:r>
                <a:rPr lang="en-US" altLang="zh-CN" sz="2000">
                  <a:solidFill>
                    <a:srgbClr val="136EC2"/>
                  </a:solidFill>
                  <a:latin typeface="微软雅黑" panose="020B0503020204020204" pitchFamily="34" charset="-122"/>
                  <a:ea typeface="微软雅黑" panose="020B0503020204020204" pitchFamily="34" charset="-122"/>
                </a:rPr>
                <a:t>27</a:t>
              </a:r>
              <a:r>
                <a:rPr lang="zh-CN" altLang="en-US" sz="2000">
                  <a:solidFill>
                    <a:srgbClr val="333333"/>
                  </a:solidFill>
                  <a:latin typeface="微软雅黑" panose="020B0503020204020204" pitchFamily="34" charset="-122"/>
                  <a:ea typeface="微软雅黑" panose="020B0503020204020204" pitchFamily="34" charset="-122"/>
                </a:rPr>
                <a:t>首世界名曲，其中有中国古曲</a:t>
              </a:r>
              <a:r>
                <a:rPr lang="en-US" altLang="zh-CN" sz="2000" smtClean="0">
                  <a:solidFill>
                    <a:srgbClr val="333333"/>
                  </a:solidFill>
                  <a:latin typeface="微软雅黑" panose="020B0503020204020204" pitchFamily="34" charset="-122"/>
                  <a:ea typeface="微软雅黑" panose="020B0503020204020204" pitchFamily="34" charset="-122"/>
                </a:rPr>
                <a:t>《</a:t>
              </a:r>
              <a:r>
                <a:rPr lang="zh-CN" altLang="en-US" sz="2000">
                  <a:solidFill>
                    <a:srgbClr val="136EC2"/>
                  </a:solidFill>
                  <a:latin typeface="微软雅黑" panose="020B0503020204020204" pitchFamily="34" charset="-122"/>
                  <a:ea typeface="微软雅黑" panose="020B0503020204020204" pitchFamily="34" charset="-122"/>
                </a:rPr>
                <a:t>高山</a:t>
              </a:r>
              <a:r>
                <a:rPr lang="zh-CN" altLang="en-US" sz="2000" smtClean="0">
                  <a:solidFill>
                    <a:srgbClr val="136EC2"/>
                  </a:solidFill>
                  <a:latin typeface="微软雅黑" panose="020B0503020204020204" pitchFamily="34" charset="-122"/>
                  <a:ea typeface="微软雅黑" panose="020B0503020204020204" pitchFamily="34" charset="-122"/>
                </a:rPr>
                <a:t>流水</a:t>
              </a:r>
              <a:r>
                <a:rPr lang="en-US" altLang="zh-CN" sz="2000">
                  <a:solidFill>
                    <a:srgbClr val="333333"/>
                  </a:solidFill>
                  <a:latin typeface="微软雅黑" panose="020B0503020204020204" pitchFamily="34" charset="-122"/>
                  <a:ea typeface="微软雅黑" panose="020B0503020204020204" pitchFamily="34" charset="-122"/>
                </a:rPr>
                <a:t>》</a:t>
              </a:r>
              <a:r>
                <a:rPr lang="zh-CN" altLang="en-US" sz="2000">
                  <a:solidFill>
                    <a:srgbClr val="333333"/>
                  </a:solidFill>
                  <a:latin typeface="微软雅黑" panose="020B0503020204020204" pitchFamily="34" charset="-122"/>
                  <a:ea typeface="微软雅黑" panose="020B0503020204020204" pitchFamily="34" charset="-122"/>
                </a:rPr>
                <a:t>、</a:t>
              </a:r>
              <a:r>
                <a:rPr lang="zh-CN" altLang="en-US" sz="2000">
                  <a:solidFill>
                    <a:srgbClr val="136EC2"/>
                  </a:solidFill>
                  <a:latin typeface="微软雅黑" panose="020B0503020204020204" pitchFamily="34" charset="-122"/>
                  <a:ea typeface="微软雅黑" panose="020B0503020204020204" pitchFamily="34" charset="-122"/>
                </a:rPr>
                <a:t>莫扎特</a:t>
              </a:r>
              <a:r>
                <a:rPr lang="zh-CN" altLang="en-US" sz="2000">
                  <a:solidFill>
                    <a:srgbClr val="333333"/>
                  </a:solidFill>
                  <a:latin typeface="微软雅黑" panose="020B0503020204020204" pitchFamily="34" charset="-122"/>
                  <a:ea typeface="微软雅黑" panose="020B0503020204020204" pitchFamily="34" charset="-122"/>
                </a:rPr>
                <a:t>的</a:t>
              </a:r>
              <a:r>
                <a:rPr lang="en-US" altLang="zh-CN" sz="2000">
                  <a:solidFill>
                    <a:srgbClr val="333333"/>
                  </a:solidFill>
                  <a:latin typeface="微软雅黑" panose="020B0503020204020204" pitchFamily="34" charset="-122"/>
                  <a:ea typeface="微软雅黑" panose="020B0503020204020204" pitchFamily="34" charset="-122"/>
                </a:rPr>
                <a:t>《</a:t>
              </a:r>
              <a:r>
                <a:rPr lang="zh-CN" altLang="en-US" sz="2000">
                  <a:solidFill>
                    <a:srgbClr val="136EC2"/>
                  </a:solidFill>
                  <a:latin typeface="微软雅黑" panose="020B0503020204020204" pitchFamily="34" charset="-122"/>
                  <a:ea typeface="微软雅黑" panose="020B0503020204020204" pitchFamily="34" charset="-122"/>
                </a:rPr>
                <a:t>魔笛</a:t>
              </a:r>
              <a:r>
                <a:rPr lang="en-US" altLang="zh-CN" sz="2000">
                  <a:solidFill>
                    <a:srgbClr val="333333"/>
                  </a:solidFill>
                  <a:latin typeface="微软雅黑" panose="020B0503020204020204" pitchFamily="34" charset="-122"/>
                  <a:ea typeface="微软雅黑" panose="020B0503020204020204" pitchFamily="34" charset="-122"/>
                </a:rPr>
                <a:t>》</a:t>
              </a:r>
              <a:r>
                <a:rPr lang="zh-CN" altLang="en-US" sz="2000">
                  <a:solidFill>
                    <a:srgbClr val="333333"/>
                  </a:solidFill>
                  <a:latin typeface="微软雅黑" panose="020B0503020204020204" pitchFamily="34" charset="-122"/>
                  <a:ea typeface="微软雅黑" panose="020B0503020204020204" pitchFamily="34" charset="-122"/>
                </a:rPr>
                <a:t>和日本的</a:t>
              </a:r>
              <a:r>
                <a:rPr lang="zh-CN" altLang="en-US" sz="2000">
                  <a:solidFill>
                    <a:srgbClr val="136EC2"/>
                  </a:solidFill>
                  <a:latin typeface="微软雅黑" panose="020B0503020204020204" pitchFamily="34" charset="-122"/>
                  <a:ea typeface="微软雅黑" panose="020B0503020204020204" pitchFamily="34" charset="-122"/>
                </a:rPr>
                <a:t>尺八</a:t>
              </a:r>
              <a:r>
                <a:rPr lang="zh-CN" altLang="en-US" sz="2000">
                  <a:solidFill>
                    <a:srgbClr val="333333"/>
                  </a:solidFill>
                  <a:latin typeface="微软雅黑" panose="020B0503020204020204" pitchFamily="34" charset="-122"/>
                  <a:ea typeface="微软雅黑" panose="020B0503020204020204" pitchFamily="34" charset="-122"/>
                </a:rPr>
                <a:t>曲等</a:t>
              </a:r>
              <a:r>
                <a:rPr lang="zh-CN" altLang="en-US" sz="2000" smtClean="0">
                  <a:solidFill>
                    <a:srgbClr val="333333"/>
                  </a:solidFill>
                  <a:latin typeface="微软雅黑" panose="020B0503020204020204" pitchFamily="34" charset="-122"/>
                  <a:ea typeface="微软雅黑" panose="020B0503020204020204" pitchFamily="34" charset="-122"/>
                </a:rPr>
                <a:t>。</a:t>
              </a:r>
              <a:endParaRPr lang="en-US" altLang="zh-CN" sz="2000" smtClean="0">
                <a:solidFill>
                  <a:srgbClr val="333333"/>
                </a:solidFill>
                <a:latin typeface="微软雅黑" panose="020B0503020204020204" pitchFamily="34" charset="-122"/>
                <a:ea typeface="微软雅黑" panose="020B0503020204020204" pitchFamily="34" charset="-122"/>
              </a:endParaRPr>
            </a:p>
            <a:p>
              <a:r>
                <a:rPr lang="zh-CN" altLang="en-US" sz="2000" smtClean="0">
                  <a:solidFill>
                    <a:srgbClr val="333333"/>
                  </a:solidFill>
                  <a:latin typeface="微软雅黑" panose="020B0503020204020204" pitchFamily="34" charset="-122"/>
                  <a:ea typeface="微软雅黑" panose="020B0503020204020204" pitchFamily="34" charset="-122"/>
                </a:rPr>
                <a:t>另外</a:t>
              </a:r>
              <a:r>
                <a:rPr lang="zh-CN" altLang="en-US" sz="2000">
                  <a:solidFill>
                    <a:srgbClr val="333333"/>
                  </a:solidFill>
                  <a:latin typeface="微软雅黑" panose="020B0503020204020204" pitchFamily="34" charset="-122"/>
                  <a:ea typeface="微软雅黑" panose="020B0503020204020204" pitchFamily="34" charset="-122"/>
                </a:rPr>
                <a:t>，唱片封套上也包括了一块高纯度的</a:t>
              </a:r>
              <a:r>
                <a:rPr lang="zh-CN" altLang="en-US" sz="2000">
                  <a:solidFill>
                    <a:srgbClr val="136EC2"/>
                  </a:solidFill>
                  <a:latin typeface="微软雅黑" panose="020B0503020204020204" pitchFamily="34" charset="-122"/>
                  <a:ea typeface="微软雅黑" panose="020B0503020204020204" pitchFamily="34" charset="-122"/>
                </a:rPr>
                <a:t>铀</a:t>
              </a:r>
              <a:r>
                <a:rPr lang="en-US" altLang="zh-CN" sz="2000">
                  <a:solidFill>
                    <a:srgbClr val="136EC2"/>
                  </a:solidFill>
                  <a:latin typeface="微软雅黑" panose="020B0503020204020204" pitchFamily="34" charset="-122"/>
                  <a:ea typeface="微软雅黑" panose="020B0503020204020204" pitchFamily="34" charset="-122"/>
                </a:rPr>
                <a:t>238</a:t>
              </a:r>
              <a:r>
                <a:rPr lang="zh-CN" altLang="en-US" sz="2000">
                  <a:solidFill>
                    <a:srgbClr val="333333"/>
                  </a:solidFill>
                  <a:latin typeface="微软雅黑" panose="020B0503020204020204" pitchFamily="34" charset="-122"/>
                  <a:ea typeface="微软雅黑" panose="020B0503020204020204" pitchFamily="34" charset="-122"/>
                </a:rPr>
                <a:t>。由于已知其衰变为</a:t>
              </a:r>
              <a:r>
                <a:rPr lang="zh-CN" altLang="en-US" sz="2000">
                  <a:solidFill>
                    <a:srgbClr val="136EC2"/>
                  </a:solidFill>
                  <a:latin typeface="微软雅黑" panose="020B0503020204020204" pitchFamily="34" charset="-122"/>
                  <a:ea typeface="微软雅黑" panose="020B0503020204020204" pitchFamily="34" charset="-122"/>
                </a:rPr>
                <a:t>钚</a:t>
              </a:r>
              <a:r>
                <a:rPr lang="en-US" altLang="zh-CN" sz="2000">
                  <a:solidFill>
                    <a:srgbClr val="333333"/>
                  </a:solidFill>
                  <a:latin typeface="微软雅黑" panose="020B0503020204020204" pitchFamily="34" charset="-122"/>
                  <a:ea typeface="微软雅黑" panose="020B0503020204020204" pitchFamily="34" charset="-122"/>
                </a:rPr>
                <a:t>239</a:t>
              </a:r>
              <a:r>
                <a:rPr lang="zh-CN" altLang="en-US" sz="2000">
                  <a:solidFill>
                    <a:srgbClr val="333333"/>
                  </a:solidFill>
                  <a:latin typeface="微软雅黑" panose="020B0503020204020204" pitchFamily="34" charset="-122"/>
                  <a:ea typeface="微软雅黑" panose="020B0503020204020204" pitchFamily="34" charset="-122"/>
                </a:rPr>
                <a:t>的</a:t>
              </a:r>
              <a:r>
                <a:rPr lang="zh-CN" altLang="en-US" sz="2000">
                  <a:solidFill>
                    <a:srgbClr val="136EC2"/>
                  </a:solidFill>
                  <a:latin typeface="微软雅黑" panose="020B0503020204020204" pitchFamily="34" charset="-122"/>
                  <a:ea typeface="微软雅黑" panose="020B0503020204020204" pitchFamily="34" charset="-122"/>
                </a:rPr>
                <a:t>半衰期</a:t>
              </a:r>
              <a:r>
                <a:rPr lang="zh-CN" altLang="en-US" sz="2000">
                  <a:solidFill>
                    <a:srgbClr val="333333"/>
                  </a:solidFill>
                  <a:latin typeface="微软雅黑" panose="020B0503020204020204" pitchFamily="34" charset="-122"/>
                  <a:ea typeface="微软雅黑" panose="020B0503020204020204" pitchFamily="34" charset="-122"/>
                </a:rPr>
                <a:t>约为</a:t>
              </a:r>
              <a:r>
                <a:rPr lang="en-US" altLang="zh-CN" sz="2000">
                  <a:solidFill>
                    <a:srgbClr val="333333"/>
                  </a:solidFill>
                  <a:latin typeface="微软雅黑" panose="020B0503020204020204" pitchFamily="34" charset="-122"/>
                  <a:ea typeface="微软雅黑" panose="020B0503020204020204" pitchFamily="34" charset="-122"/>
                </a:rPr>
                <a:t>41.7</a:t>
              </a:r>
              <a:r>
                <a:rPr lang="zh-CN" altLang="en-US" sz="2000">
                  <a:solidFill>
                    <a:srgbClr val="333333"/>
                  </a:solidFill>
                  <a:latin typeface="微软雅黑" panose="020B0503020204020204" pitchFamily="34" charset="-122"/>
                  <a:ea typeface="微软雅黑" panose="020B0503020204020204" pitchFamily="34" charset="-122"/>
                </a:rPr>
                <a:t>亿年，这样捕获此唱片的外星生命即可据此推算出探测器的发射日期。</a:t>
              </a:r>
              <a:endParaRPr lang="zh-CN" altLang="en-US" sz="2000" b="0" i="0">
                <a:solidFill>
                  <a:srgbClr val="333333"/>
                </a:solidFill>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559"/>
              <a:ext cx="4874344" cy="4916774"/>
            </a:xfrm>
            <a:prstGeom prst="rect">
              <a:avLst/>
            </a:prstGeom>
          </p:spPr>
        </p:pic>
      </p:grpSp>
    </p:spTree>
    <p:extLst>
      <p:ext uri="{BB962C8B-B14F-4D97-AF65-F5344CB8AC3E}">
        <p14:creationId xmlns:p14="http://schemas.microsoft.com/office/powerpoint/2010/main" val="18845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物理</a:t>
            </a:r>
            <a:r>
              <a:rPr lang="en-US" altLang="zh-CN"/>
              <a:t>/</a:t>
            </a:r>
            <a:r>
              <a:rPr lang="zh-CN" altLang="en-US"/>
              <a:t>数学的进步带来的益处</a:t>
            </a:r>
          </a:p>
        </p:txBody>
      </p:sp>
      <p:sp>
        <p:nvSpPr>
          <p:cNvPr id="3" name="内容占位符 2"/>
          <p:cNvSpPr>
            <a:spLocks noGrp="1"/>
          </p:cNvSpPr>
          <p:nvPr>
            <p:ph idx="1"/>
          </p:nvPr>
        </p:nvSpPr>
        <p:spPr/>
        <p:txBody>
          <a:bodyPr>
            <a:normAutofit/>
          </a:bodyPr>
          <a:lstStyle/>
          <a:p>
            <a:r>
              <a:rPr lang="zh-CN" altLang="en-US" sz="2400"/>
              <a:t>“旅行者</a:t>
            </a:r>
            <a:r>
              <a:rPr lang="en-US" altLang="zh-CN" sz="2400"/>
              <a:t>2</a:t>
            </a:r>
            <a:r>
              <a:rPr lang="zh-CN" altLang="en-US" sz="2400"/>
              <a:t>号”在旅途中经过四次“引力助推”，将原来需要</a:t>
            </a:r>
            <a:r>
              <a:rPr lang="en-US" altLang="zh-CN" sz="2400"/>
              <a:t>40</a:t>
            </a:r>
            <a:r>
              <a:rPr lang="zh-CN" altLang="en-US" sz="2400"/>
              <a:t>年完成的</a:t>
            </a:r>
            <a:r>
              <a:rPr lang="en-US" altLang="zh-CN" sz="2400"/>
              <a:t>4</a:t>
            </a:r>
            <a:r>
              <a:rPr lang="zh-CN" altLang="en-US" sz="2400"/>
              <a:t>颗行星探索任务，用</a:t>
            </a:r>
            <a:r>
              <a:rPr lang="en-US" altLang="zh-CN" sz="2400"/>
              <a:t>10</a:t>
            </a:r>
            <a:r>
              <a:rPr lang="zh-CN" altLang="en-US" sz="2400"/>
              <a:t>年左右的时间内就提前完成了！“旅行者</a:t>
            </a:r>
            <a:r>
              <a:rPr lang="en-US" altLang="zh-CN" sz="2400"/>
              <a:t>1</a:t>
            </a:r>
            <a:r>
              <a:rPr lang="zh-CN" altLang="en-US" sz="2400"/>
              <a:t>号”快速访问了木星和土星后，继续高速飞行，如今已经越过太阳风的日球层边界，到达恒星际空间，成为了飞的最远的人类使者。两颗“旅行者号”虽然早已完成为预订任务，却并未“退休”，至今仍然每天向人类发回旅途日记。由于距离地球十分遥远，以光速传回的这些信息需要历时</a:t>
            </a:r>
            <a:r>
              <a:rPr lang="en-US" altLang="zh-CN" sz="2400"/>
              <a:t>17</a:t>
            </a:r>
            <a:r>
              <a:rPr lang="zh-CN" altLang="en-US" sz="2400" smtClean="0"/>
              <a:t>小时</a:t>
            </a:r>
            <a:r>
              <a:rPr lang="zh-CN" altLang="en-US" sz="2400"/>
              <a:t>才能抵达</a:t>
            </a:r>
            <a:r>
              <a:rPr lang="zh-CN" altLang="en-US" sz="2400" smtClean="0"/>
              <a:t>地球（</a:t>
            </a:r>
            <a:r>
              <a:rPr lang="zh-CN" altLang="en-US" sz="2400"/>
              <a:t>旅行者</a:t>
            </a:r>
            <a:r>
              <a:rPr lang="en-US" altLang="zh-CN" sz="2400"/>
              <a:t>1</a:t>
            </a:r>
            <a:r>
              <a:rPr lang="zh-CN" altLang="en-US" sz="2400"/>
              <a:t>号相对速度是</a:t>
            </a:r>
            <a:r>
              <a:rPr lang="en-US" altLang="zh-CN" sz="2400">
                <a:solidFill>
                  <a:srgbClr val="FFFF00"/>
                </a:solidFill>
              </a:rPr>
              <a:t>17.062</a:t>
            </a:r>
            <a:r>
              <a:rPr lang="zh-CN" altLang="en-US" sz="2400"/>
              <a:t>公里</a:t>
            </a:r>
            <a:r>
              <a:rPr lang="en-US" altLang="zh-CN" sz="2400"/>
              <a:t>/</a:t>
            </a:r>
            <a:r>
              <a:rPr lang="zh-CN" altLang="en-US" sz="2400"/>
              <a:t>秒或</a:t>
            </a:r>
            <a:r>
              <a:rPr lang="en-US" altLang="zh-CN" sz="2400">
                <a:solidFill>
                  <a:srgbClr val="FFFF00"/>
                </a:solidFill>
              </a:rPr>
              <a:t>61,452</a:t>
            </a:r>
            <a:r>
              <a:rPr lang="zh-CN" altLang="en-US" sz="2400"/>
              <a:t>公里</a:t>
            </a:r>
            <a:r>
              <a:rPr lang="en-US" altLang="zh-CN" sz="2400"/>
              <a:t>/</a:t>
            </a:r>
            <a:r>
              <a:rPr lang="zh-CN" altLang="en-US" sz="2400"/>
              <a:t>每小时</a:t>
            </a:r>
            <a:r>
              <a:rPr lang="zh-CN" altLang="en-US" sz="2400" smtClean="0"/>
              <a:t>）。</a:t>
            </a:r>
            <a:endParaRPr lang="en-US" altLang="zh-CN" sz="2400" smtClean="0"/>
          </a:p>
          <a:p>
            <a:r>
              <a:rPr lang="zh-CN" altLang="en-US" sz="2400"/>
              <a:t>北京时间</a:t>
            </a:r>
            <a:r>
              <a:rPr lang="en-US" altLang="zh-CN" sz="2400"/>
              <a:t>2013</a:t>
            </a:r>
            <a:r>
              <a:rPr lang="zh-CN" altLang="en-US" sz="2400"/>
              <a:t>年</a:t>
            </a:r>
            <a:r>
              <a:rPr lang="en-US" altLang="zh-CN" sz="2400"/>
              <a:t>9</a:t>
            </a:r>
            <a:r>
              <a:rPr lang="zh-CN" altLang="en-US" sz="2400"/>
              <a:t>月</a:t>
            </a:r>
            <a:r>
              <a:rPr lang="en-US" altLang="zh-CN" sz="2400"/>
              <a:t>13</a:t>
            </a:r>
            <a:r>
              <a:rPr lang="zh-CN" altLang="en-US" sz="2400"/>
              <a:t>日凌晨</a:t>
            </a:r>
            <a:r>
              <a:rPr lang="en-US" altLang="zh-CN" sz="2400"/>
              <a:t>2:00</a:t>
            </a:r>
            <a:r>
              <a:rPr lang="zh-CN" altLang="en-US" sz="2400"/>
              <a:t>，</a:t>
            </a:r>
            <a:r>
              <a:rPr lang="en-US" altLang="zh-CN" sz="2400"/>
              <a:t>NASA</a:t>
            </a:r>
            <a:r>
              <a:rPr lang="zh-CN" altLang="en-US" sz="2400"/>
              <a:t>通过新闻发布会正式确认旅行者</a:t>
            </a:r>
            <a:r>
              <a:rPr lang="en-US" altLang="zh-CN" sz="2400"/>
              <a:t>1</a:t>
            </a:r>
            <a:r>
              <a:rPr lang="zh-CN" altLang="en-US" sz="2400"/>
              <a:t>号进入恒星际空间，尚属于太阳系中</a:t>
            </a:r>
            <a:r>
              <a:rPr lang="zh-CN" altLang="en-US" sz="2400" smtClean="0"/>
              <a:t>。</a:t>
            </a:r>
            <a:r>
              <a:rPr lang="zh-CN" altLang="en-US" sz="2400"/>
              <a:t>截至</a:t>
            </a:r>
            <a:r>
              <a:rPr lang="en-US" altLang="zh-CN" sz="2400"/>
              <a:t>2018</a:t>
            </a:r>
            <a:r>
              <a:rPr lang="zh-CN" altLang="en-US" sz="2400"/>
              <a:t>年</a:t>
            </a:r>
            <a:r>
              <a:rPr lang="en-US" altLang="zh-CN" sz="2400"/>
              <a:t>1</a:t>
            </a:r>
            <a:r>
              <a:rPr lang="zh-CN" altLang="en-US" sz="2400"/>
              <a:t>月</a:t>
            </a:r>
            <a:r>
              <a:rPr lang="en-US" altLang="zh-CN" sz="2400"/>
              <a:t>2</a:t>
            </a:r>
            <a:r>
              <a:rPr lang="zh-CN" altLang="en-US" sz="2400"/>
              <a:t>日止，旅行者</a:t>
            </a:r>
            <a:r>
              <a:rPr lang="en-US" altLang="zh-CN" sz="2400"/>
              <a:t>1</a:t>
            </a:r>
            <a:r>
              <a:rPr lang="zh-CN" altLang="en-US" sz="2400"/>
              <a:t>号正处于离太阳</a:t>
            </a:r>
            <a:r>
              <a:rPr lang="en-US" altLang="zh-CN" sz="2400">
                <a:solidFill>
                  <a:srgbClr val="FFFF00"/>
                </a:solidFill>
              </a:rPr>
              <a:t>211</a:t>
            </a:r>
            <a:r>
              <a:rPr lang="zh-CN" altLang="en-US" sz="2400"/>
              <a:t>亿公里的距离</a:t>
            </a:r>
            <a:r>
              <a:rPr lang="zh-CN" altLang="en-US" sz="2400" smtClean="0"/>
              <a:t>。</a:t>
            </a:r>
            <a:endParaRPr lang="en-US" altLang="zh-CN" sz="2400" smtClean="0"/>
          </a:p>
          <a:p>
            <a:r>
              <a:rPr lang="zh-CN" altLang="en-US" sz="2400"/>
              <a:t>一旦进入星际空间，“旅行者</a:t>
            </a:r>
            <a:r>
              <a:rPr lang="en-US" altLang="zh-CN" sz="2400"/>
              <a:t>1</a:t>
            </a:r>
            <a:r>
              <a:rPr lang="zh-CN" altLang="en-US" sz="2400"/>
              <a:t>号”将需要</a:t>
            </a:r>
            <a:r>
              <a:rPr lang="en-US" altLang="zh-CN" sz="2400">
                <a:solidFill>
                  <a:srgbClr val="FFFF00"/>
                </a:solidFill>
              </a:rPr>
              <a:t>4</a:t>
            </a:r>
            <a:r>
              <a:rPr lang="zh-CN" altLang="en-US" sz="2400"/>
              <a:t>万年的时间才能抵达下一个恒星系。</a:t>
            </a:r>
          </a:p>
        </p:txBody>
      </p:sp>
    </p:spTree>
    <p:extLst>
      <p:ext uri="{BB962C8B-B14F-4D97-AF65-F5344CB8AC3E}">
        <p14:creationId xmlns:p14="http://schemas.microsoft.com/office/powerpoint/2010/main" val="18391158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物理</a:t>
            </a:r>
            <a:r>
              <a:rPr lang="en-US" altLang="zh-CN"/>
              <a:t>/</a:t>
            </a:r>
            <a:r>
              <a:rPr lang="zh-CN" altLang="en-US"/>
              <a:t>数学的进步带来的益处</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1" y="1030310"/>
            <a:ext cx="3454072" cy="345407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928" y="1030310"/>
            <a:ext cx="3358206" cy="33582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4824" y="1030310"/>
            <a:ext cx="4329143" cy="3435384"/>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11" y="4611821"/>
            <a:ext cx="3252216" cy="210312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4927" y="4611821"/>
            <a:ext cx="3360655" cy="2103120"/>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8281" y="4611820"/>
            <a:ext cx="2664473" cy="2067631"/>
          </a:xfrm>
          <a:prstGeom prst="rect">
            <a:avLst/>
          </a:prstGeom>
        </p:spPr>
      </p:pic>
      <p:sp>
        <p:nvSpPr>
          <p:cNvPr id="10" name="文本框 9"/>
          <p:cNvSpPr txBox="1"/>
          <p:nvPr/>
        </p:nvSpPr>
        <p:spPr>
          <a:xfrm>
            <a:off x="10502223" y="5302045"/>
            <a:ext cx="1338828" cy="646331"/>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飞临木星</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拍摄的照片</a:t>
            </a: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2842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物理</a:t>
            </a:r>
            <a:r>
              <a:rPr lang="en-US" altLang="zh-CN"/>
              <a:t>/</a:t>
            </a:r>
            <a:r>
              <a:rPr lang="zh-CN" altLang="en-US"/>
              <a:t>数学的进步带来的益处</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2" y="771341"/>
            <a:ext cx="5669280" cy="566928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771" y="771341"/>
            <a:ext cx="5669280" cy="5669280"/>
          </a:xfrm>
          <a:prstGeom prst="rect">
            <a:avLst/>
          </a:prstGeom>
        </p:spPr>
      </p:pic>
      <p:sp>
        <p:nvSpPr>
          <p:cNvPr id="6" name="文本框 5"/>
          <p:cNvSpPr txBox="1"/>
          <p:nvPr/>
        </p:nvSpPr>
        <p:spPr>
          <a:xfrm>
            <a:off x="1660791" y="6440621"/>
            <a:ext cx="1569660" cy="369332"/>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木卫一活火山</a:t>
            </a: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21581" y="6440621"/>
            <a:ext cx="2262158" cy="369332"/>
          </a:xfrm>
          <a:prstGeom prst="rect">
            <a:avLst/>
          </a:prstGeom>
          <a:noFill/>
        </p:spPr>
        <p:txBody>
          <a:bodyPr wrap="none" rtlCol="0">
            <a:spAutoFit/>
          </a:bodyPr>
          <a:lstStyle/>
          <a:p>
            <a:r>
              <a:rPr lang="zh-CN" altLang="en-US" smtClean="0">
                <a:latin typeface="微软雅黑" panose="020B0503020204020204" pitchFamily="34" charset="-122"/>
                <a:ea typeface="微软雅黑" panose="020B0503020204020204" pitchFamily="34" charset="-122"/>
              </a:rPr>
              <a:t>木卫一南极地区特写</a:t>
            </a: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4126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物理</a:t>
            </a:r>
            <a:r>
              <a:rPr lang="en-US" altLang="zh-CN"/>
              <a:t>/</a:t>
            </a:r>
            <a:r>
              <a:rPr lang="zh-CN" altLang="en-US"/>
              <a:t>数学的进步带来的益处</a:t>
            </a:r>
          </a:p>
        </p:txBody>
      </p:sp>
      <p:sp>
        <p:nvSpPr>
          <p:cNvPr id="3" name="内容占位符 2"/>
          <p:cNvSpPr>
            <a:spLocks noGrp="1"/>
          </p:cNvSpPr>
          <p:nvPr>
            <p:ph idx="1"/>
          </p:nvPr>
        </p:nvSpPr>
        <p:spPr>
          <a:xfrm>
            <a:off x="685800" y="1114024"/>
            <a:ext cx="10820400" cy="508300"/>
          </a:xfrm>
        </p:spPr>
        <p:txBody>
          <a:bodyPr>
            <a:normAutofit/>
          </a:bodyPr>
          <a:lstStyle/>
          <a:p>
            <a:r>
              <a:rPr lang="zh-CN" altLang="en-US" sz="2400" b="1"/>
              <a:t>柯伊伯带与奥尔特云</a:t>
            </a:r>
          </a:p>
          <a:p>
            <a:endParaRPr lang="zh-CN" altLang="en-US" sz="24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55" y="2058488"/>
            <a:ext cx="5384800" cy="30480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705" y="1706038"/>
            <a:ext cx="4262959" cy="42629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811" y="1603747"/>
            <a:ext cx="8939776" cy="5031591"/>
          </a:xfrm>
          <a:prstGeom prst="rect">
            <a:avLst/>
          </a:prstGeom>
        </p:spPr>
      </p:pic>
    </p:spTree>
    <p:extLst>
      <p:ext uri="{BB962C8B-B14F-4D97-AF65-F5344CB8AC3E}">
        <p14:creationId xmlns:p14="http://schemas.microsoft.com/office/powerpoint/2010/main" val="21171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所有的物理现象都可解？？</a:t>
            </a:r>
            <a:endParaRPr lang="zh-CN" altLang="en-US"/>
          </a:p>
        </p:txBody>
      </p:sp>
      <p:sp>
        <p:nvSpPr>
          <p:cNvPr id="4" name="内容占位符 3"/>
          <p:cNvSpPr>
            <a:spLocks noGrp="1"/>
          </p:cNvSpPr>
          <p:nvPr>
            <p:ph sz="half" idx="1"/>
          </p:nvPr>
        </p:nvSpPr>
        <p:spPr/>
        <p:txBody>
          <a:bodyPr/>
          <a:lstStyle/>
          <a:p>
            <a:r>
              <a:rPr lang="zh-CN" altLang="en-US" smtClean="0"/>
              <a:t>三体</a:t>
            </a:r>
            <a:endParaRPr lang="en-US" altLang="zh-CN" smtClean="0"/>
          </a:p>
          <a:p>
            <a:r>
              <a:rPr lang="zh-CN" altLang="en-US" smtClean="0"/>
              <a:t>刘</a:t>
            </a:r>
            <a:r>
              <a:rPr lang="zh-CN" altLang="en-US"/>
              <a:t>慈欣创作的系列长篇科幻小说，由</a:t>
            </a:r>
            <a:r>
              <a:rPr lang="en-US" altLang="zh-CN"/>
              <a:t>《</a:t>
            </a:r>
            <a:r>
              <a:rPr lang="zh-CN" altLang="en-US"/>
              <a:t>三体</a:t>
            </a:r>
            <a:r>
              <a:rPr lang="en-US" altLang="zh-CN"/>
              <a:t>》</a:t>
            </a:r>
            <a:r>
              <a:rPr lang="zh-CN" altLang="en-US"/>
              <a:t>、</a:t>
            </a:r>
            <a:r>
              <a:rPr lang="en-US" altLang="zh-CN"/>
              <a:t>《</a:t>
            </a:r>
            <a:r>
              <a:rPr lang="zh-CN" altLang="en-US"/>
              <a:t>三体</a:t>
            </a:r>
            <a:r>
              <a:rPr lang="en-US" altLang="zh-CN"/>
              <a:t>Ⅱ·</a:t>
            </a:r>
            <a:r>
              <a:rPr lang="zh-CN" altLang="en-US"/>
              <a:t>黑暗森林</a:t>
            </a:r>
            <a:r>
              <a:rPr lang="en-US" altLang="zh-CN"/>
              <a:t>》</a:t>
            </a:r>
            <a:r>
              <a:rPr lang="zh-CN" altLang="en-US"/>
              <a:t>、</a:t>
            </a:r>
            <a:r>
              <a:rPr lang="en-US" altLang="zh-CN"/>
              <a:t>《</a:t>
            </a:r>
            <a:r>
              <a:rPr lang="zh-CN" altLang="en-US"/>
              <a:t>三体</a:t>
            </a:r>
            <a:r>
              <a:rPr lang="en-US" altLang="zh-CN"/>
              <a:t>Ⅲ·</a:t>
            </a:r>
            <a:r>
              <a:rPr lang="zh-CN" altLang="en-US"/>
              <a:t>死神永生</a:t>
            </a:r>
            <a:r>
              <a:rPr lang="en-US" altLang="zh-CN"/>
              <a:t>》</a:t>
            </a:r>
            <a:r>
              <a:rPr lang="zh-CN" altLang="en-US"/>
              <a:t>组成，第一部于</a:t>
            </a:r>
            <a:r>
              <a:rPr lang="en-US" altLang="zh-CN"/>
              <a:t>2006</a:t>
            </a:r>
            <a:r>
              <a:rPr lang="zh-CN" altLang="en-US"/>
              <a:t>年</a:t>
            </a:r>
            <a:r>
              <a:rPr lang="en-US" altLang="zh-CN"/>
              <a:t>5</a:t>
            </a:r>
            <a:r>
              <a:rPr lang="zh-CN" altLang="en-US"/>
              <a:t>月起在</a:t>
            </a:r>
            <a:r>
              <a:rPr lang="en-US" altLang="zh-CN"/>
              <a:t>《</a:t>
            </a:r>
            <a:r>
              <a:rPr lang="zh-CN" altLang="en-US"/>
              <a:t>科幻世界</a:t>
            </a:r>
            <a:r>
              <a:rPr lang="en-US" altLang="zh-CN"/>
              <a:t>》</a:t>
            </a:r>
            <a:r>
              <a:rPr lang="zh-CN" altLang="en-US"/>
              <a:t>杂志上连载，第二部于</a:t>
            </a:r>
            <a:r>
              <a:rPr lang="en-US" altLang="zh-CN"/>
              <a:t>2008</a:t>
            </a:r>
            <a:r>
              <a:rPr lang="zh-CN" altLang="en-US"/>
              <a:t>年</a:t>
            </a:r>
            <a:r>
              <a:rPr lang="en-US" altLang="zh-CN"/>
              <a:t>5</a:t>
            </a:r>
            <a:r>
              <a:rPr lang="zh-CN" altLang="en-US"/>
              <a:t>月首次出版，第三部则于</a:t>
            </a:r>
            <a:r>
              <a:rPr lang="en-US" altLang="zh-CN"/>
              <a:t>2010</a:t>
            </a:r>
            <a:r>
              <a:rPr lang="zh-CN" altLang="en-US"/>
              <a:t>年</a:t>
            </a:r>
            <a:r>
              <a:rPr lang="en-US" altLang="zh-CN"/>
              <a:t>11</a:t>
            </a:r>
            <a:r>
              <a:rPr lang="zh-CN" altLang="en-US"/>
              <a:t>月出版</a:t>
            </a:r>
            <a:r>
              <a:rPr lang="zh-CN" altLang="en-US" smtClean="0"/>
              <a:t>。</a:t>
            </a:r>
            <a:endParaRPr lang="en-US" altLang="zh-CN" smtClean="0"/>
          </a:p>
          <a:p>
            <a:r>
              <a:rPr lang="zh-CN" altLang="en-US"/>
              <a:t>作品讲述了地球人类文明和三体文明的信息交流、生死搏杀及两个文明在宇宙中的兴衰历程。其第一部经过刘宇昆翻译后获得了第</a:t>
            </a:r>
            <a:r>
              <a:rPr lang="en-US" altLang="zh-CN"/>
              <a:t>73</a:t>
            </a:r>
            <a:r>
              <a:rPr lang="zh-CN" altLang="en-US"/>
              <a:t>届雨果奖最佳长篇小说奖</a:t>
            </a:r>
          </a:p>
        </p:txBody>
      </p:sp>
      <p:sp>
        <p:nvSpPr>
          <p:cNvPr id="5" name="内容占位符 4"/>
          <p:cNvSpPr>
            <a:spLocks noGrp="1"/>
          </p:cNvSpPr>
          <p:nvPr>
            <p:ph sz="half" idx="2"/>
          </p:nvPr>
        </p:nvSpPr>
        <p:spPr/>
        <p:txBody>
          <a:bodyPr/>
          <a:lstStyle/>
          <a:p>
            <a:r>
              <a:rPr lang="zh-CN" altLang="en-US" smtClean="0"/>
              <a:t>三体问题</a:t>
            </a:r>
            <a:endParaRPr lang="en-US" altLang="zh-CN" smtClean="0"/>
          </a:p>
          <a:p>
            <a:r>
              <a:rPr lang="zh-CN" altLang="en-US"/>
              <a:t>天体力学名词，指的是由三个质点及其相互引力作用组成的力学关系。主要是指三颗质量相似的恒星</a:t>
            </a:r>
            <a:r>
              <a:rPr lang="zh-CN" altLang="en-US" smtClean="0"/>
              <a:t>。</a:t>
            </a:r>
            <a:endParaRPr lang="en-US" altLang="zh-CN" smtClean="0"/>
          </a:p>
          <a:p>
            <a:r>
              <a:rPr lang="zh-CN" altLang="en-US"/>
              <a:t>庞加莱发现即使在简单的三体问题中，方程的解的状况也会非常地复杂，以至于对于给定的初始条件，几乎是没有办法预测当时间趋于无穷时，这个轨道的最终命运。事实上，这正是后来物理学上发现的著名的混沌概念之萌芽。</a:t>
            </a:r>
            <a:endParaRPr lang="en-US" altLang="zh-CN" smtClean="0"/>
          </a:p>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50" y="51620"/>
            <a:ext cx="5496706" cy="6858000"/>
          </a:xfrm>
          <a:prstGeom prst="rect">
            <a:avLst/>
          </a:prstGeom>
        </p:spPr>
      </p:pic>
    </p:spTree>
    <p:extLst>
      <p:ext uri="{BB962C8B-B14F-4D97-AF65-F5344CB8AC3E}">
        <p14:creationId xmlns:p14="http://schemas.microsoft.com/office/powerpoint/2010/main" val="18800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 calcmode="lin" valueType="num">
                                      <p:cBhvr additive="base">
                                        <p:cTn id="2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 calcmode="lin" valueType="num">
                                      <p:cBhvr additive="base">
                                        <p:cTn id="3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 calcmode="lin" valueType="num">
                                      <p:cBhvr additive="base">
                                        <p:cTn id="4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所有的物理现象都可解？？</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83" y="839030"/>
            <a:ext cx="11388998" cy="364448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83" y="4625463"/>
            <a:ext cx="2991004" cy="208591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3020" y="4581371"/>
            <a:ext cx="5949729" cy="213000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1282" y="4569926"/>
            <a:ext cx="2303406" cy="2141448"/>
          </a:xfrm>
          <a:prstGeom prst="rect">
            <a:avLst/>
          </a:prstGeom>
        </p:spPr>
      </p:pic>
    </p:spTree>
    <p:extLst>
      <p:ext uri="{BB962C8B-B14F-4D97-AF65-F5344CB8AC3E}">
        <p14:creationId xmlns:p14="http://schemas.microsoft.com/office/powerpoint/2010/main" val="38019541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所有的物理现象都可解？？</a:t>
            </a:r>
          </a:p>
        </p:txBody>
      </p:sp>
      <p:sp>
        <p:nvSpPr>
          <p:cNvPr id="3" name="内容占位符 2"/>
          <p:cNvSpPr>
            <a:spLocks noGrp="1"/>
          </p:cNvSpPr>
          <p:nvPr>
            <p:ph idx="1"/>
          </p:nvPr>
        </p:nvSpPr>
        <p:spPr/>
        <p:txBody>
          <a:bodyPr>
            <a:normAutofit/>
          </a:bodyPr>
          <a:lstStyle/>
          <a:p>
            <a:r>
              <a:rPr lang="zh-CN" altLang="en-US" sz="2400"/>
              <a:t>牛顿创建了微积分和万有引力定律之后，将它们用于研究天体运动问题。他用数学方法严格地证明了开普勒三大定律，使二体问题得到彻底的解决。所谓二体问题，只考虑两个具有质量</a:t>
            </a:r>
            <a:r>
              <a:rPr lang="en-US" altLang="zh-CN" sz="2400"/>
              <a:t>m 1 </a:t>
            </a:r>
            <a:r>
              <a:rPr lang="zh-CN" altLang="en-US" sz="2400"/>
              <a:t>和</a:t>
            </a:r>
            <a:r>
              <a:rPr lang="en-US" altLang="zh-CN" sz="2400"/>
              <a:t>m </a:t>
            </a:r>
            <a:r>
              <a:rPr lang="zh-CN" altLang="en-US" sz="2400"/>
              <a:t>的质点之间的相互作用 （通常是考虑万有引力） 时，研究它们的运动情况。也就是说，像地球的自转、形状等等</a:t>
            </a:r>
            <a:r>
              <a:rPr lang="zh-CN" altLang="en-US" sz="2400" smtClean="0"/>
              <a:t>，我们是</a:t>
            </a:r>
            <a:r>
              <a:rPr lang="zh-CN" altLang="en-US" sz="2400"/>
              <a:t>统统不考虑的。二体问题数学上可以</a:t>
            </a:r>
            <a:r>
              <a:rPr lang="zh-CN" altLang="en-US" sz="2400" smtClean="0"/>
              <a:t>归结为</a:t>
            </a:r>
            <a:r>
              <a:rPr lang="zh-CN" altLang="en-US" sz="2400"/>
              <a:t>求解如下的微分方程</a:t>
            </a:r>
            <a:r>
              <a:rPr lang="zh-CN" altLang="en-US" sz="2400" smtClean="0"/>
              <a:t>：</a:t>
            </a:r>
            <a:endParaRPr lang="en-US" altLang="zh-CN" sz="2400" smtClean="0"/>
          </a:p>
          <a:p>
            <a:endParaRPr lang="en-US" altLang="zh-CN" sz="2400"/>
          </a:p>
          <a:p>
            <a:endParaRPr lang="en-US" altLang="zh-CN" sz="2400" smtClean="0"/>
          </a:p>
          <a:p>
            <a:r>
              <a:rPr lang="zh-CN" altLang="en-US" sz="2400"/>
              <a:t>公式中的</a:t>
            </a:r>
            <a:r>
              <a:rPr lang="en-US" altLang="zh-CN" sz="2400"/>
              <a:t>F </a:t>
            </a:r>
            <a:r>
              <a:rPr lang="en-US" altLang="zh-CN" sz="2400" baseline="-25000"/>
              <a:t>12</a:t>
            </a:r>
            <a:r>
              <a:rPr lang="en-US" altLang="zh-CN" sz="2400"/>
              <a:t> </a:t>
            </a:r>
            <a:r>
              <a:rPr lang="zh-CN" altLang="en-US" sz="2400"/>
              <a:t>和</a:t>
            </a:r>
            <a:r>
              <a:rPr lang="en-US" altLang="zh-CN" sz="2400"/>
              <a:t>F </a:t>
            </a:r>
            <a:r>
              <a:rPr lang="en-US" altLang="zh-CN" sz="2400" baseline="-25000" smtClean="0"/>
              <a:t>21</a:t>
            </a:r>
            <a:r>
              <a:rPr lang="en-US" altLang="zh-CN" sz="2400" smtClean="0"/>
              <a:t> </a:t>
            </a:r>
            <a:r>
              <a:rPr lang="zh-CN" altLang="en-US" sz="2400"/>
              <a:t>是两个质量之间的作用力，在天体运动情况下是万有引力，在微观世界中可以是其它的力，比如电磁作用之类的</a:t>
            </a:r>
            <a:r>
              <a:rPr lang="zh-CN" altLang="en-US" sz="2400" smtClean="0"/>
              <a:t>。</a:t>
            </a:r>
            <a:endParaRPr lang="en-US" altLang="zh-CN" sz="2400" smtClean="0"/>
          </a:p>
          <a:p>
            <a:r>
              <a:rPr lang="zh-CN" altLang="en-US" sz="2400"/>
              <a:t>在谈及二体、三体或</a:t>
            </a:r>
            <a:r>
              <a:rPr lang="en-US" altLang="zh-CN" sz="2400"/>
              <a:t>N</a:t>
            </a:r>
            <a:r>
              <a:rPr lang="zh-CN" altLang="en-US" sz="2400"/>
              <a:t>体问题时，只考虑万有引力。牛顿时代就已经得到了上述二体问题微分方程的精确解</a:t>
            </a:r>
            <a:r>
              <a:rPr lang="zh-CN" altLang="en-US" sz="2400" smtClean="0"/>
              <a:t>，</a:t>
            </a:r>
            <a:r>
              <a:rPr lang="zh-CN" altLang="en-US" sz="2400"/>
              <a:t>根据</a:t>
            </a:r>
            <a:r>
              <a:rPr lang="zh-CN" altLang="en-US" sz="2400" smtClean="0"/>
              <a:t>中学物理知识可知，</a:t>
            </a:r>
            <a:r>
              <a:rPr lang="zh-CN" altLang="en-US" sz="2400"/>
              <a:t>这时的两个质点在一个平面上绕着共同质心作圆锥曲线运动，轨道可以是</a:t>
            </a:r>
            <a:r>
              <a:rPr lang="zh-CN" altLang="en-US" sz="2400">
                <a:solidFill>
                  <a:srgbClr val="FFC000"/>
                </a:solidFill>
              </a:rPr>
              <a:t>圆</a:t>
            </a:r>
            <a:r>
              <a:rPr lang="zh-CN" altLang="en-US" sz="2400"/>
              <a:t>、</a:t>
            </a:r>
            <a:r>
              <a:rPr lang="zh-CN" altLang="en-US" sz="2400">
                <a:solidFill>
                  <a:srgbClr val="FFFF00"/>
                </a:solidFill>
              </a:rPr>
              <a:t>椭圆</a:t>
            </a:r>
            <a:r>
              <a:rPr lang="zh-CN" altLang="en-US" sz="2400"/>
              <a:t>、</a:t>
            </a:r>
            <a:r>
              <a:rPr lang="zh-CN" altLang="en-US" sz="2400">
                <a:solidFill>
                  <a:srgbClr val="FFC000"/>
                </a:solidFill>
              </a:rPr>
              <a:t>抛物线</a:t>
            </a:r>
            <a:r>
              <a:rPr lang="zh-CN" altLang="en-US" sz="2400"/>
              <a:t>或者</a:t>
            </a:r>
            <a:r>
              <a:rPr lang="zh-CN" altLang="en-US" sz="2400">
                <a:solidFill>
                  <a:schemeClr val="accent3"/>
                </a:solidFill>
              </a:rPr>
              <a:t>双曲线</a:t>
            </a:r>
            <a:r>
              <a:rPr lang="zh-CN" altLang="en-US" sz="2400" smtClean="0"/>
              <a:t>。</a:t>
            </a:r>
            <a:endParaRPr lang="en-US" altLang="zh-CN" sz="2400" smtClean="0"/>
          </a:p>
          <a:p>
            <a:endParaRPr lang="zh-CN" altLang="en-US" sz="24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89" y="2868290"/>
            <a:ext cx="7079027" cy="877799"/>
          </a:xfrm>
          <a:prstGeom prst="rect">
            <a:avLst/>
          </a:prstGeom>
        </p:spPr>
      </p:pic>
    </p:spTree>
    <p:extLst>
      <p:ext uri="{BB962C8B-B14F-4D97-AF65-F5344CB8AC3E}">
        <p14:creationId xmlns:p14="http://schemas.microsoft.com/office/powerpoint/2010/main" val="1777762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速度的微分表达</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zh-CN"/>
                  <a:t>在不同的坐标系下，以及不同的维度下，速度的表述有一定差异，如在直角坐标系下，空间曲线运动（三维）的速度表述如下：</a:t>
                </a:r>
              </a:p>
              <a:p>
                <a14:m>
                  <m:oMath xmlns:m="http://schemas.openxmlformats.org/officeDocument/2006/math">
                    <m:r>
                      <a:rPr lang="en-US" altLang="zh-CN" i="1">
                        <a:latin typeface="Cambria Math" panose="02040503050406030204" pitchFamily="18" charset="0"/>
                      </a:rPr>
                      <m:t>𝑣</m:t>
                    </m:r>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𝑧</m:t>
                            </m:r>
                          </m:sub>
                          <m:sup>
                            <m:r>
                              <a:rPr lang="en-US" altLang="zh-CN" i="1">
                                <a:latin typeface="Cambria Math" panose="02040503050406030204" pitchFamily="18" charset="0"/>
                              </a:rPr>
                              <m:t>2</m:t>
                            </m:r>
                          </m:sup>
                        </m:sSubSup>
                      </m:e>
                    </m:rad>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i="1">
                                        <a:latin typeface="Cambria Math" panose="02040503050406030204" pitchFamily="18" charset="0"/>
                                      </a:rPr>
                                      <m:t>𝑑𝑡</m:t>
                                    </m:r>
                                  </m:den>
                                </m:f>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𝑑𝑦</m:t>
                                    </m:r>
                                  </m:num>
                                  <m:den>
                                    <m:r>
                                      <a:rPr lang="en-US" altLang="zh-CN" i="1">
                                        <a:latin typeface="Cambria Math" panose="02040503050406030204" pitchFamily="18" charset="0"/>
                                      </a:rPr>
                                      <m:t>𝑑𝑡</m:t>
                                    </m:r>
                                  </m:den>
                                </m:f>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𝑑𝑧</m:t>
                                    </m:r>
                                  </m:num>
                                  <m:den>
                                    <m:r>
                                      <a:rPr lang="en-US" altLang="zh-CN" i="1">
                                        <a:latin typeface="Cambria Math" panose="02040503050406030204" pitchFamily="18" charset="0"/>
                                      </a:rPr>
                                      <m:t>𝑑𝑡</m:t>
                                    </m:r>
                                  </m:den>
                                </m:f>
                              </m:e>
                            </m:d>
                          </m:e>
                          <m:sup>
                            <m:r>
                              <a:rPr lang="en-US" altLang="zh-CN" i="1">
                                <a:latin typeface="Cambria Math" panose="02040503050406030204" pitchFamily="18" charset="0"/>
                              </a:rPr>
                              <m:t>2</m:t>
                            </m:r>
                          </m:sup>
                        </m:sSup>
                      </m:e>
                    </m:rad>
                  </m:oMath>
                </a14:m>
                <a:endParaRPr lang="zh-CN" altLang="zh-CN"/>
              </a:p>
              <a:p>
                <a:r>
                  <a:rPr lang="zh-CN" altLang="zh-CN"/>
                  <a:t>该公式随着维度的降低，其相应的速度分量为</a:t>
                </a:r>
                <a:r>
                  <a:rPr lang="en-US" altLang="zh-CN"/>
                  <a:t>0</a:t>
                </a:r>
                <a:r>
                  <a:rPr lang="zh-CN" altLang="zh-CN"/>
                  <a:t>，即可得到不同维度下的速度表达式。</a:t>
                </a:r>
              </a:p>
              <a:p>
                <a:r>
                  <a:rPr lang="zh-CN" altLang="zh-CN"/>
                  <a:t>极坐标系中（相当于</a:t>
                </a:r>
                <a:r>
                  <a:rPr lang="en-US" altLang="zh-CN"/>
                  <a:t>2</a:t>
                </a:r>
                <a:r>
                  <a:rPr lang="zh-CN" altLang="zh-CN"/>
                  <a:t>维平面），速度的表述如下：</a:t>
                </a:r>
              </a:p>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𝜑</m:t>
                        </m:r>
                      </m:sub>
                    </m:sSub>
                    <m:r>
                      <a:rPr lang="en-US" altLang="zh-CN" i="1">
                        <a:latin typeface="Cambria Math" panose="02040503050406030204" pitchFamily="18" charset="0"/>
                      </a:rPr>
                      <m:t>=</m:t>
                    </m:r>
                    <m:r>
                      <a:rPr lang="en-US" altLang="zh-CN" i="1">
                        <a:latin typeface="Cambria Math" panose="02040503050406030204" pitchFamily="18" charset="0"/>
                      </a:rPr>
                      <m:t>𝑟</m:t>
                    </m:r>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𝜑</m:t>
                        </m:r>
                      </m:num>
                      <m:den>
                        <m:r>
                          <a:rPr lang="en-US" altLang="zh-CN" i="1">
                            <a:latin typeface="Cambria Math" panose="02040503050406030204" pitchFamily="18" charset="0"/>
                          </a:rPr>
                          <m:t>𝑑𝑡</m:t>
                        </m:r>
                      </m:den>
                    </m:f>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𝑟</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𝑑𝑟</m:t>
                        </m:r>
                      </m:num>
                      <m:den>
                        <m:r>
                          <a:rPr lang="en-US" altLang="zh-CN" i="1">
                            <a:latin typeface="Cambria Math" panose="02040503050406030204" pitchFamily="18" charset="0"/>
                          </a:rPr>
                          <m:t>𝑑𝑡</m:t>
                        </m:r>
                      </m:den>
                    </m:f>
                  </m:oMath>
                </a14:m>
                <a:endParaRPr lang="zh-CN" altLang="zh-CN"/>
              </a:p>
              <a:p>
                <a:r>
                  <a:rPr lang="zh-CN" altLang="zh-CN"/>
                  <a:t>求坐标系中（三维空间），速度的描述如下：</a:t>
                </a:r>
              </a:p>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𝑟</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𝑑𝑟</m:t>
                        </m:r>
                      </m:num>
                      <m:den>
                        <m:r>
                          <a:rPr lang="en-US" altLang="zh-CN" i="1">
                            <a:latin typeface="Cambria Math" panose="02040503050406030204" pitchFamily="18" charset="0"/>
                          </a:rPr>
                          <m:t>𝑑𝑡</m:t>
                        </m:r>
                      </m:den>
                    </m:f>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𝜑</m:t>
                        </m:r>
                      </m:sub>
                    </m:sSub>
                    <m:r>
                      <a:rPr lang="en-US" altLang="zh-CN" i="1">
                        <a:latin typeface="Cambria Math" panose="02040503050406030204" pitchFamily="18" charset="0"/>
                      </a:rPr>
                      <m:t>=</m:t>
                    </m:r>
                    <m:r>
                      <a:rPr lang="en-US" altLang="zh-CN" i="1">
                        <a:latin typeface="Cambria Math" panose="02040503050406030204" pitchFamily="18" charset="0"/>
                      </a:rPr>
                      <m:t>𝑟</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𝜃</m:t>
                        </m:r>
                        <m:f>
                          <m:fPr>
                            <m:ctrlPr>
                              <a:rPr lang="zh-CN" altLang="zh-CN" i="1">
                                <a:latin typeface="Cambria Math" panose="02040503050406030204" pitchFamily="18" charset="0"/>
                              </a:rPr>
                            </m:ctrlPr>
                          </m:fPr>
                          <m:num>
                            <m:r>
                              <a:rPr lang="en-US" altLang="zh-CN" i="1">
                                <a:latin typeface="Cambria Math" panose="02040503050406030204" pitchFamily="18" charset="0"/>
                              </a:rPr>
                              <m:t>𝑑𝑝</m:t>
                            </m:r>
                          </m:num>
                          <m:den>
                            <m:r>
                              <a:rPr lang="en-US" altLang="zh-CN" i="1">
                                <a:latin typeface="Cambria Math" panose="02040503050406030204" pitchFamily="18" charset="0"/>
                              </a:rPr>
                              <m:t>𝑑𝑡</m:t>
                            </m:r>
                          </m:den>
                        </m:f>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𝑟</m:t>
                        </m:r>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𝜃</m:t>
                            </m:r>
                          </m:num>
                          <m:den>
                            <m:r>
                              <a:rPr lang="en-US" altLang="zh-CN" i="1">
                                <a:latin typeface="Cambria Math" panose="02040503050406030204" pitchFamily="18" charset="0"/>
                              </a:rPr>
                              <m:t>𝑑𝑡</m:t>
                            </m:r>
                          </m:den>
                        </m:f>
                      </m:e>
                    </m:func>
                  </m:oMath>
                </a14:m>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6" t="-1434" r="-25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07570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所有的物理现象都可解？？</a:t>
            </a:r>
          </a:p>
        </p:txBody>
      </p:sp>
      <p:sp>
        <p:nvSpPr>
          <p:cNvPr id="3" name="内容占位符 2"/>
          <p:cNvSpPr>
            <a:spLocks noGrp="1"/>
          </p:cNvSpPr>
          <p:nvPr>
            <p:ph idx="1"/>
          </p:nvPr>
        </p:nvSpPr>
        <p:spPr>
          <a:xfrm>
            <a:off x="685800" y="878049"/>
            <a:ext cx="10820400" cy="2115873"/>
          </a:xfrm>
        </p:spPr>
        <p:txBody>
          <a:bodyPr>
            <a:normAutofit/>
          </a:bodyPr>
          <a:lstStyle/>
          <a:p>
            <a:r>
              <a:rPr lang="zh-CN" altLang="en-US" sz="2400"/>
              <a:t>二体问题的成功解决给牛顿以希望，他开始研究三体问题，没想到从</a:t>
            </a:r>
            <a:r>
              <a:rPr lang="en-US" altLang="zh-CN" sz="2400"/>
              <a:t>2</a:t>
            </a:r>
            <a:r>
              <a:rPr lang="zh-CN" altLang="en-US" sz="2400"/>
              <a:t>加到</a:t>
            </a:r>
            <a:r>
              <a:rPr lang="en-US" altLang="zh-CN" sz="2400"/>
              <a:t>3</a:t>
            </a:r>
            <a:r>
              <a:rPr lang="zh-CN" altLang="en-US" sz="2400"/>
              <a:t>之后的问题使牛顿头痛不已。岂止是牛顿，之后的一些数学家，即使几百年之后的今天，三体问题仍然未能圆满地解决，大于</a:t>
            </a:r>
            <a:r>
              <a:rPr lang="en-US" altLang="zh-CN" sz="2400"/>
              <a:t>3</a:t>
            </a:r>
            <a:r>
              <a:rPr lang="zh-CN" altLang="en-US" sz="2400"/>
              <a:t>的</a:t>
            </a:r>
            <a:r>
              <a:rPr lang="en-US" altLang="zh-CN" sz="2400"/>
              <a:t>N</a:t>
            </a:r>
            <a:r>
              <a:rPr lang="zh-CN" altLang="en-US" sz="2400"/>
              <a:t>体问题自然就更为困难了。如此困难的三体问题却是天体运动中非常常见的情况。比如考虑</a:t>
            </a:r>
            <a:r>
              <a:rPr lang="zh-CN" altLang="en-US" sz="2400">
                <a:solidFill>
                  <a:srgbClr val="FFC000"/>
                </a:solidFill>
              </a:rPr>
              <a:t>太阳、地球、月亮</a:t>
            </a:r>
            <a:r>
              <a:rPr lang="zh-CN" altLang="en-US" sz="2400"/>
              <a:t>三者，或者如上所述，研究</a:t>
            </a:r>
            <a:r>
              <a:rPr lang="zh-CN" altLang="en-US" sz="2400">
                <a:solidFill>
                  <a:srgbClr val="FFC000"/>
                </a:solidFill>
              </a:rPr>
              <a:t>飞船、行星、太阳</a:t>
            </a:r>
            <a:r>
              <a:rPr lang="zh-CN" altLang="en-US" sz="2400"/>
              <a:t>的运动规律时，就是典型的三体问题。</a:t>
            </a:r>
          </a:p>
        </p:txBody>
      </p:sp>
      <p:sp>
        <p:nvSpPr>
          <p:cNvPr id="4" name="矩形 3"/>
          <p:cNvSpPr/>
          <p:nvPr/>
        </p:nvSpPr>
        <p:spPr>
          <a:xfrm>
            <a:off x="2089355" y="2993922"/>
            <a:ext cx="2534265" cy="1818517"/>
          </a:xfrm>
          <a:prstGeom prst="rect">
            <a:avLst/>
          </a:prstGeom>
          <a:solidFill>
            <a:schemeClr val="tx2"/>
          </a:solidFill>
        </p:spPr>
        <p:txBody>
          <a:bodyPr wrap="square">
            <a:spAutoFit/>
          </a:bodyPr>
          <a:lstStyle/>
          <a:p>
            <a:r>
              <a:rPr lang="zh-CN" altLang="en-US">
                <a:solidFill>
                  <a:srgbClr val="333333"/>
                </a:solidFill>
                <a:latin typeface="微软雅黑" panose="020B0503020204020204" pitchFamily="34" charset="-122"/>
                <a:ea typeface="微软雅黑" panose="020B0503020204020204" pitchFamily="34" charset="-122"/>
              </a:rPr>
              <a:t>从数学方法来说，解二体和三体问题都是解微分方程组，但二体问题可以通过求积分就简单解决了，同样的方法却无法对付三体问题。</a:t>
            </a: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4884175" y="2993922"/>
            <a:ext cx="5638799" cy="1818517"/>
          </a:xfrm>
          <a:prstGeom prst="rect">
            <a:avLst/>
          </a:prstGeom>
          <a:solidFill>
            <a:schemeClr val="accent2">
              <a:lumMod val="20000"/>
              <a:lumOff val="80000"/>
            </a:schemeClr>
          </a:solidFill>
        </p:spPr>
        <p:txBody>
          <a:bodyPr wrap="square">
            <a:spAutoFit/>
          </a:bodyPr>
          <a:lstStyle/>
          <a:p>
            <a:r>
              <a:rPr lang="zh-CN" altLang="en-US">
                <a:solidFill>
                  <a:srgbClr val="333333"/>
                </a:solidFill>
                <a:latin typeface="微软雅黑" panose="020B0503020204020204" pitchFamily="34" charset="-122"/>
                <a:ea typeface="微软雅黑" panose="020B0503020204020204" pitchFamily="34" charset="-122"/>
              </a:rPr>
              <a:t>数学家们总有他们的办法，问题解不出来时就将其简化。既然二体问题之解令人十分满意，那就在二体问题解的基础上做文章。首先可以假设，</a:t>
            </a:r>
            <a:r>
              <a:rPr lang="en-US" altLang="zh-CN">
                <a:solidFill>
                  <a:srgbClr val="333333"/>
                </a:solidFill>
                <a:latin typeface="微软雅黑" panose="020B0503020204020204" pitchFamily="34" charset="-122"/>
                <a:ea typeface="微软雅黑" panose="020B0503020204020204" pitchFamily="34" charset="-122"/>
              </a:rPr>
              <a:t>3</a:t>
            </a:r>
            <a:r>
              <a:rPr lang="zh-CN" altLang="en-US">
                <a:solidFill>
                  <a:srgbClr val="333333"/>
                </a:solidFill>
                <a:latin typeface="微软雅黑" panose="020B0503020204020204" pitchFamily="34" charset="-122"/>
                <a:ea typeface="微软雅黑" panose="020B0503020204020204" pitchFamily="34" charset="-122"/>
              </a:rPr>
              <a:t>个天体中两个的质量</a:t>
            </a:r>
            <a:r>
              <a:rPr lang="en-US" altLang="zh-CN">
                <a:solidFill>
                  <a:srgbClr val="333333"/>
                </a:solidFill>
                <a:latin typeface="微软雅黑" panose="020B0503020204020204" pitchFamily="34" charset="-122"/>
                <a:ea typeface="微软雅黑" panose="020B0503020204020204" pitchFamily="34" charset="-122"/>
              </a:rPr>
              <a:t>m 1 </a:t>
            </a:r>
            <a:r>
              <a:rPr lang="zh-CN" altLang="en-US">
                <a:solidFill>
                  <a:srgbClr val="333333"/>
                </a:solidFill>
                <a:latin typeface="微软雅黑" panose="020B0503020204020204" pitchFamily="34" charset="-122"/>
                <a:ea typeface="微软雅黑" panose="020B0503020204020204" pitchFamily="34" charset="-122"/>
              </a:rPr>
              <a:t>和</a:t>
            </a:r>
            <a:r>
              <a:rPr lang="en-US" altLang="zh-CN">
                <a:solidFill>
                  <a:srgbClr val="333333"/>
                </a:solidFill>
                <a:latin typeface="微软雅黑" panose="020B0503020204020204" pitchFamily="34" charset="-122"/>
                <a:ea typeface="微软雅黑" panose="020B0503020204020204" pitchFamily="34" charset="-122"/>
              </a:rPr>
              <a:t>m </a:t>
            </a:r>
            <a:r>
              <a:rPr lang="zh-CN" altLang="en-US">
                <a:solidFill>
                  <a:srgbClr val="333333"/>
                </a:solidFill>
                <a:latin typeface="微软雅黑" panose="020B0503020204020204" pitchFamily="34" charset="-122"/>
                <a:ea typeface="微软雅黑" panose="020B0503020204020204" pitchFamily="34" charset="-122"/>
              </a:rPr>
              <a:t>比第</a:t>
            </a:r>
            <a:r>
              <a:rPr lang="en-US" altLang="zh-CN">
                <a:solidFill>
                  <a:srgbClr val="333333"/>
                </a:solidFill>
                <a:latin typeface="微软雅黑" panose="020B0503020204020204" pitchFamily="34" charset="-122"/>
                <a:ea typeface="微软雅黑" panose="020B0503020204020204" pitchFamily="34" charset="-122"/>
              </a:rPr>
              <a:t>3</a:t>
            </a:r>
            <a:r>
              <a:rPr lang="zh-CN" altLang="en-US">
                <a:solidFill>
                  <a:srgbClr val="333333"/>
                </a:solidFill>
                <a:latin typeface="微软雅黑" panose="020B0503020204020204" pitchFamily="34" charset="-122"/>
                <a:ea typeface="微软雅黑" panose="020B0503020204020204" pitchFamily="34" charset="-122"/>
              </a:rPr>
              <a:t>个质量</a:t>
            </a:r>
            <a:r>
              <a:rPr lang="en-US" altLang="zh-CN">
                <a:solidFill>
                  <a:srgbClr val="333333"/>
                </a:solidFill>
                <a:latin typeface="微软雅黑" panose="020B0503020204020204" pitchFamily="34" charset="-122"/>
                <a:ea typeface="微软雅黑" panose="020B0503020204020204" pitchFamily="34" charset="-122"/>
              </a:rPr>
              <a:t>m</a:t>
            </a:r>
            <a:r>
              <a:rPr lang="zh-CN" altLang="en-US">
                <a:solidFill>
                  <a:srgbClr val="333333"/>
                </a:solidFill>
                <a:latin typeface="微软雅黑" panose="020B0503020204020204" pitchFamily="34" charset="-122"/>
                <a:ea typeface="微软雅黑" panose="020B0503020204020204" pitchFamily="34" charset="-122"/>
              </a:rPr>
              <a:t>要大得多。所以，第</a:t>
            </a:r>
            <a:r>
              <a:rPr lang="en-US" altLang="zh-CN">
                <a:solidFill>
                  <a:srgbClr val="333333"/>
                </a:solidFill>
                <a:latin typeface="微软雅黑" panose="020B0503020204020204" pitchFamily="34" charset="-122"/>
                <a:ea typeface="微软雅黑" panose="020B0503020204020204" pitchFamily="34" charset="-122"/>
              </a:rPr>
              <a:t>3</a:t>
            </a:r>
            <a:r>
              <a:rPr lang="zh-CN" altLang="en-US">
                <a:solidFill>
                  <a:srgbClr val="333333"/>
                </a:solidFill>
                <a:latin typeface="微软雅黑" panose="020B0503020204020204" pitchFamily="34" charset="-122"/>
                <a:ea typeface="微软雅黑" panose="020B0503020204020204" pitchFamily="34" charset="-122"/>
              </a:rPr>
              <a:t>个小天体对两个大天体的影响完全可以忽略，这样就可以将两个大天体的运动作为二体问题解出来。</a:t>
            </a: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839929" y="5166454"/>
            <a:ext cx="5683045" cy="1477328"/>
          </a:xfrm>
          <a:prstGeom prst="rect">
            <a:avLst/>
          </a:prstGeom>
          <a:solidFill>
            <a:schemeClr val="accent4">
              <a:lumMod val="20000"/>
              <a:lumOff val="80000"/>
            </a:schemeClr>
          </a:solidFill>
        </p:spPr>
        <p:txBody>
          <a:bodyPr wrap="square">
            <a:spAutoFit/>
          </a:bodyPr>
          <a:lstStyle/>
          <a:p>
            <a:r>
              <a:rPr lang="zh-CN" altLang="en-US">
                <a:solidFill>
                  <a:srgbClr val="333333"/>
                </a:solidFill>
                <a:latin typeface="微软雅黑" panose="020B0503020204020204" pitchFamily="34" charset="-122"/>
                <a:ea typeface="微软雅黑" panose="020B0503020204020204" pitchFamily="34" charset="-122"/>
              </a:rPr>
              <a:t>然后，再将第</a:t>
            </a:r>
            <a:r>
              <a:rPr lang="en-US" altLang="zh-CN">
                <a:solidFill>
                  <a:srgbClr val="333333"/>
                </a:solidFill>
                <a:latin typeface="微软雅黑" panose="020B0503020204020204" pitchFamily="34" charset="-122"/>
                <a:ea typeface="微软雅黑" panose="020B0503020204020204" pitchFamily="34" charset="-122"/>
              </a:rPr>
              <a:t>3</a:t>
            </a:r>
            <a:r>
              <a:rPr lang="zh-CN" altLang="en-US">
                <a:solidFill>
                  <a:srgbClr val="333333"/>
                </a:solidFill>
                <a:latin typeface="微软雅黑" panose="020B0503020204020204" pitchFamily="34" charset="-122"/>
                <a:ea typeface="微软雅黑" panose="020B0503020204020204" pitchFamily="34" charset="-122"/>
              </a:rPr>
              <a:t>个天体看作是在前两个天体的引力势场中运动的粒子而求解其运动方程。这样简化后的问题被称之为“限制性三体问题”。但实际情况令人很不愉快，即使是简化到了这种地步，小质点</a:t>
            </a:r>
            <a:r>
              <a:rPr lang="en-US" altLang="zh-CN">
                <a:solidFill>
                  <a:srgbClr val="333333"/>
                </a:solidFill>
                <a:latin typeface="微软雅黑" panose="020B0503020204020204" pitchFamily="34" charset="-122"/>
                <a:ea typeface="微软雅黑" panose="020B0503020204020204" pitchFamily="34" charset="-122"/>
              </a:rPr>
              <a:t>m</a:t>
            </a:r>
            <a:r>
              <a:rPr lang="zh-CN" altLang="en-US">
                <a:solidFill>
                  <a:srgbClr val="333333"/>
                </a:solidFill>
                <a:latin typeface="微软雅黑" panose="020B0503020204020204" pitchFamily="34" charset="-122"/>
                <a:ea typeface="微软雅黑" panose="020B0503020204020204" pitchFamily="34" charset="-122"/>
              </a:rPr>
              <a:t>的运动方程仍然无法求解。</a:t>
            </a: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2089354" y="5021725"/>
            <a:ext cx="2534265" cy="1754326"/>
          </a:xfrm>
          <a:prstGeom prst="rect">
            <a:avLst/>
          </a:prstGeom>
          <a:solidFill>
            <a:schemeClr val="accent5">
              <a:lumMod val="20000"/>
              <a:lumOff val="80000"/>
            </a:schemeClr>
          </a:solidFill>
        </p:spPr>
        <p:txBody>
          <a:bodyPr wrap="square">
            <a:spAutoFit/>
          </a:bodyPr>
          <a:lstStyle/>
          <a:p>
            <a:r>
              <a:rPr lang="zh-CN" altLang="en-US">
                <a:solidFill>
                  <a:srgbClr val="333333"/>
                </a:solidFill>
                <a:latin typeface="微软雅黑" panose="020B0503020204020204" pitchFamily="34" charset="-122"/>
                <a:ea typeface="微软雅黑" panose="020B0503020204020204" pitchFamily="34" charset="-122"/>
              </a:rPr>
              <a:t>于是，又进一步简化成“平面限制性三体问题”，就是要求三个质点都在同一个平面上运动，但似乎还是</a:t>
            </a:r>
            <a:r>
              <a:rPr lang="zh-CN" altLang="en-US">
                <a:solidFill>
                  <a:srgbClr val="FF0000"/>
                </a:solidFill>
                <a:latin typeface="微软雅黑" panose="020B0503020204020204" pitchFamily="34" charset="-122"/>
                <a:ea typeface="微软雅黑" panose="020B0503020204020204" pitchFamily="34" charset="-122"/>
              </a:rPr>
              <a:t>得不出方程的通解</a:t>
            </a:r>
            <a:r>
              <a:rPr lang="zh-CN" altLang="en-US">
                <a:solidFill>
                  <a:srgbClr val="333333"/>
                </a:solidFill>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269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所有的物理现象都可解？？</a:t>
            </a:r>
          </a:p>
        </p:txBody>
      </p:sp>
      <p:sp>
        <p:nvSpPr>
          <p:cNvPr id="3" name="内容占位符 2"/>
          <p:cNvSpPr>
            <a:spLocks noGrp="1"/>
          </p:cNvSpPr>
          <p:nvPr>
            <p:ph idx="1"/>
          </p:nvPr>
        </p:nvSpPr>
        <p:spPr>
          <a:xfrm>
            <a:off x="685800" y="1114023"/>
            <a:ext cx="10820400" cy="2455087"/>
          </a:xfrm>
        </p:spPr>
        <p:txBody>
          <a:bodyPr>
            <a:normAutofit/>
          </a:bodyPr>
          <a:lstStyle/>
          <a:p>
            <a:r>
              <a:rPr lang="zh-CN" altLang="en-US" sz="2400"/>
              <a:t>得不到通解便研究一些</a:t>
            </a:r>
            <a:r>
              <a:rPr lang="zh-CN" altLang="en-US" sz="2400">
                <a:solidFill>
                  <a:schemeClr val="accent3"/>
                </a:solidFill>
              </a:rPr>
              <a:t>近似解</a:t>
            </a:r>
            <a:r>
              <a:rPr lang="zh-CN" altLang="en-US" sz="2400"/>
              <a:t>和</a:t>
            </a:r>
            <a:r>
              <a:rPr lang="zh-CN" altLang="en-US" sz="2400">
                <a:solidFill>
                  <a:schemeClr val="accent3"/>
                </a:solidFill>
              </a:rPr>
              <a:t>特殊</a:t>
            </a:r>
            <a:r>
              <a:rPr lang="zh-CN" altLang="en-US" sz="2400" smtClean="0">
                <a:solidFill>
                  <a:schemeClr val="accent3"/>
                </a:solidFill>
              </a:rPr>
              <a:t>解</a:t>
            </a:r>
            <a:r>
              <a:rPr lang="zh-CN" altLang="en-US" sz="2400" smtClean="0"/>
              <a:t>。</a:t>
            </a:r>
            <a:endParaRPr lang="en-US" altLang="zh-CN" sz="2400" smtClean="0"/>
          </a:p>
          <a:p>
            <a:r>
              <a:rPr lang="zh-CN" altLang="en-US" sz="2400"/>
              <a:t>颇为成功的近似方法是“摄动理论”，实质上就是一种</a:t>
            </a:r>
            <a:r>
              <a:rPr lang="zh-CN" altLang="en-US" sz="2400">
                <a:solidFill>
                  <a:schemeClr val="accent3"/>
                </a:solidFill>
              </a:rPr>
              <a:t>微扰法</a:t>
            </a:r>
            <a:r>
              <a:rPr lang="zh-CN" altLang="en-US" sz="2400"/>
              <a:t>。考虑两个物体的运动，将第三个物体的作用作为对前两者的微扰。这种方法在解决和预测太阳系中的一些现象时卓有成效</a:t>
            </a:r>
            <a:r>
              <a:rPr lang="zh-CN" altLang="en-US" sz="2400" smtClean="0"/>
              <a:t>。</a:t>
            </a:r>
            <a:endParaRPr lang="en-US" altLang="zh-CN" sz="2400" smtClean="0"/>
          </a:p>
          <a:p>
            <a:r>
              <a:rPr lang="zh-CN" altLang="en-US" sz="2400"/>
              <a:t>对“平面限制性三体问题”，</a:t>
            </a:r>
            <a:r>
              <a:rPr lang="en-US" altLang="zh-CN" sz="2400"/>
              <a:t>18</a:t>
            </a:r>
            <a:r>
              <a:rPr lang="zh-CN" altLang="en-US" sz="2400"/>
              <a:t>世纪的欧拉和拉格朗日则求到了小质量运动方程的几个</a:t>
            </a:r>
            <a:r>
              <a:rPr lang="zh-CN" altLang="en-US" sz="2400" smtClean="0"/>
              <a:t>特解。</a:t>
            </a:r>
            <a:endParaRPr lang="zh-CN" altLang="en-US" sz="240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38" y="3363465"/>
            <a:ext cx="8804589" cy="3494535"/>
          </a:xfrm>
          <a:prstGeom prst="rect">
            <a:avLst/>
          </a:prstGeom>
        </p:spPr>
      </p:pic>
      <p:sp>
        <p:nvSpPr>
          <p:cNvPr id="5" name="矩形 4"/>
          <p:cNvSpPr/>
          <p:nvPr/>
        </p:nvSpPr>
        <p:spPr>
          <a:xfrm>
            <a:off x="9232491" y="3679571"/>
            <a:ext cx="2735824" cy="2862322"/>
          </a:xfrm>
          <a:prstGeom prst="rect">
            <a:avLst/>
          </a:prstGeom>
          <a:solidFill>
            <a:schemeClr val="accent6">
              <a:lumMod val="40000"/>
              <a:lumOff val="60000"/>
            </a:schemeClr>
          </a:solidFill>
        </p:spPr>
        <p:txBody>
          <a:bodyPr wrap="square">
            <a:spAutoFit/>
          </a:bodyPr>
          <a:lstStyle/>
          <a:p>
            <a:r>
              <a:rPr lang="zh-CN" altLang="en-US">
                <a:solidFill>
                  <a:schemeClr val="accent1"/>
                </a:solidFill>
                <a:latin typeface="微软雅黑" panose="020B0503020204020204" pitchFamily="34" charset="-122"/>
                <a:ea typeface="微软雅黑" panose="020B0503020204020204" pitchFamily="34" charset="-122"/>
              </a:rPr>
              <a:t>小质量在二体系统中的特解被统称为称为拉格朗日点</a:t>
            </a:r>
            <a:r>
              <a:rPr lang="zh-CN" altLang="en-US">
                <a:solidFill>
                  <a:srgbClr val="333333"/>
                </a:solidFill>
                <a:latin typeface="微软雅黑" panose="020B0503020204020204" pitchFamily="34" charset="-122"/>
                <a:ea typeface="微软雅黑" panose="020B0503020204020204" pitchFamily="34" charset="-122"/>
              </a:rPr>
              <a:t>。这是指在两大物体引力作用下，能使小物体达到引力平衡的几个点，其中的</a:t>
            </a:r>
            <a:r>
              <a:rPr lang="en-US" altLang="zh-CN">
                <a:solidFill>
                  <a:srgbClr val="333333"/>
                </a:solidFill>
                <a:latin typeface="微软雅黑" panose="020B0503020204020204" pitchFamily="34" charset="-122"/>
                <a:ea typeface="微软雅黑" panose="020B0503020204020204" pitchFamily="34" charset="-122"/>
              </a:rPr>
              <a:t>L1</a:t>
            </a:r>
            <a:r>
              <a:rPr lang="zh-CN" altLang="en-US">
                <a:solidFill>
                  <a:srgbClr val="333333"/>
                </a:solidFill>
                <a:latin typeface="微软雅黑" panose="020B0503020204020204" pitchFamily="34" charset="-122"/>
                <a:ea typeface="微软雅黑" panose="020B0503020204020204" pitchFamily="34" charset="-122"/>
              </a:rPr>
              <a:t>、</a:t>
            </a:r>
            <a:r>
              <a:rPr lang="en-US" altLang="zh-CN">
                <a:solidFill>
                  <a:srgbClr val="333333"/>
                </a:solidFill>
                <a:latin typeface="微软雅黑" panose="020B0503020204020204" pitchFamily="34" charset="-122"/>
                <a:ea typeface="微软雅黑" panose="020B0503020204020204" pitchFamily="34" charset="-122"/>
              </a:rPr>
              <a:t>L2</a:t>
            </a:r>
            <a:r>
              <a:rPr lang="zh-CN" altLang="en-US">
                <a:solidFill>
                  <a:srgbClr val="333333"/>
                </a:solidFill>
                <a:latin typeface="微软雅黑" panose="020B0503020204020204" pitchFamily="34" charset="-122"/>
                <a:ea typeface="微软雅黑" panose="020B0503020204020204" pitchFamily="34" charset="-122"/>
              </a:rPr>
              <a:t>、</a:t>
            </a:r>
            <a:r>
              <a:rPr lang="en-US" altLang="zh-CN">
                <a:solidFill>
                  <a:srgbClr val="333333"/>
                </a:solidFill>
                <a:latin typeface="微软雅黑" panose="020B0503020204020204" pitchFamily="34" charset="-122"/>
                <a:ea typeface="微软雅黑" panose="020B0503020204020204" pitchFamily="34" charset="-122"/>
              </a:rPr>
              <a:t>L3</a:t>
            </a:r>
            <a:r>
              <a:rPr lang="zh-CN" altLang="en-US">
                <a:solidFill>
                  <a:srgbClr val="333333"/>
                </a:solidFill>
                <a:latin typeface="微软雅黑" panose="020B0503020204020204" pitchFamily="34" charset="-122"/>
                <a:ea typeface="微软雅黑" panose="020B0503020204020204" pitchFamily="34" charset="-122"/>
              </a:rPr>
              <a:t>实际上是欧拉得到的，</a:t>
            </a:r>
            <a:r>
              <a:rPr lang="en-US" altLang="zh-CN">
                <a:solidFill>
                  <a:srgbClr val="333333"/>
                </a:solidFill>
                <a:latin typeface="微软雅黑" panose="020B0503020204020204" pitchFamily="34" charset="-122"/>
                <a:ea typeface="微软雅黑" panose="020B0503020204020204" pitchFamily="34" charset="-122"/>
              </a:rPr>
              <a:t>L4</a:t>
            </a:r>
            <a:r>
              <a:rPr lang="zh-CN" altLang="en-US">
                <a:solidFill>
                  <a:srgbClr val="333333"/>
                </a:solidFill>
                <a:latin typeface="微软雅黑" panose="020B0503020204020204" pitchFamily="34" charset="-122"/>
                <a:ea typeface="微软雅黑" panose="020B0503020204020204" pitchFamily="34" charset="-122"/>
              </a:rPr>
              <a:t>和</a:t>
            </a:r>
            <a:r>
              <a:rPr lang="en-US" altLang="zh-CN">
                <a:solidFill>
                  <a:srgbClr val="333333"/>
                </a:solidFill>
                <a:latin typeface="微软雅黑" panose="020B0503020204020204" pitchFamily="34" charset="-122"/>
                <a:ea typeface="微软雅黑" panose="020B0503020204020204" pitchFamily="34" charset="-122"/>
              </a:rPr>
              <a:t>L5</a:t>
            </a:r>
            <a:r>
              <a:rPr lang="zh-CN" altLang="en-US">
                <a:solidFill>
                  <a:srgbClr val="333333"/>
                </a:solidFill>
                <a:latin typeface="微软雅黑" panose="020B0503020204020204" pitchFamily="34" charset="-122"/>
                <a:ea typeface="微软雅黑" panose="020B0503020204020204" pitchFamily="34" charset="-122"/>
              </a:rPr>
              <a:t>由拉格朗日在</a:t>
            </a:r>
            <a:r>
              <a:rPr lang="en-US" altLang="zh-CN">
                <a:solidFill>
                  <a:srgbClr val="333333"/>
                </a:solidFill>
                <a:latin typeface="微软雅黑" panose="020B0503020204020204" pitchFamily="34" charset="-122"/>
                <a:ea typeface="微软雅黑" panose="020B0503020204020204" pitchFamily="34" charset="-122"/>
              </a:rPr>
              <a:t>1772</a:t>
            </a:r>
            <a:r>
              <a:rPr lang="zh-CN" altLang="en-US">
                <a:solidFill>
                  <a:srgbClr val="333333"/>
                </a:solidFill>
                <a:latin typeface="微软雅黑" panose="020B0503020204020204" pitchFamily="34" charset="-122"/>
                <a:ea typeface="微软雅黑" panose="020B0503020204020204" pitchFamily="34" charset="-122"/>
              </a:rPr>
              <a:t>年得到，发表在他的论文“三体问题”中。</a:t>
            </a: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3333135" y="3569110"/>
            <a:ext cx="2042652" cy="966019"/>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线形标注 1(带强调线) 6"/>
          <p:cNvSpPr/>
          <p:nvPr/>
        </p:nvSpPr>
        <p:spPr>
          <a:xfrm>
            <a:off x="6732639" y="3480619"/>
            <a:ext cx="2057400" cy="571500"/>
          </a:xfrm>
          <a:prstGeom prst="accentCallout1">
            <a:avLst>
              <a:gd name="adj1" fmla="val 18750"/>
              <a:gd name="adj2" fmla="val -8333"/>
              <a:gd name="adj3" fmla="val 160242"/>
              <a:gd name="adj4" fmla="val -225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三角</a:t>
            </a:r>
            <a:r>
              <a:rPr lang="zh-CN" altLang="en-US" smtClean="0">
                <a:latin typeface="微软雅黑" panose="020B0503020204020204" pitchFamily="34" charset="-122"/>
                <a:ea typeface="微软雅黑" panose="020B0503020204020204" pitchFamily="34" charset="-122"/>
              </a:rPr>
              <a:t>拉格朗日点或特洛伊点</a:t>
            </a:r>
            <a:endParaRPr lang="zh-CN" altLang="en-US">
              <a:latin typeface="微软雅黑" panose="020B0503020204020204" pitchFamily="34" charset="-122"/>
              <a:ea typeface="微软雅黑" panose="020B0503020204020204" pitchFamily="34" charset="-122"/>
            </a:endParaRPr>
          </a:p>
        </p:txBody>
      </p:sp>
      <p:grpSp>
        <p:nvGrpSpPr>
          <p:cNvPr id="10" name="组合 9"/>
          <p:cNvGrpSpPr/>
          <p:nvPr/>
        </p:nvGrpSpPr>
        <p:grpSpPr>
          <a:xfrm>
            <a:off x="158727" y="4165797"/>
            <a:ext cx="877163" cy="944935"/>
            <a:chOff x="158727" y="4165797"/>
            <a:chExt cx="877163" cy="944935"/>
          </a:xfrm>
        </p:grpSpPr>
        <p:sp>
          <p:nvSpPr>
            <p:cNvPr id="8" name="圆角矩形 7"/>
            <p:cNvSpPr/>
            <p:nvPr/>
          </p:nvSpPr>
          <p:spPr>
            <a:xfrm>
              <a:off x="339213" y="4535129"/>
              <a:ext cx="516193" cy="575603"/>
            </a:xfrm>
            <a:prstGeom prst="roundRect">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8727" y="4165797"/>
              <a:ext cx="877163" cy="369332"/>
            </a:xfrm>
            <a:prstGeom prst="rect">
              <a:avLst/>
            </a:prstGeom>
            <a:noFill/>
          </p:spPr>
          <p:txBody>
            <a:bodyPr wrap="none" rtlCol="0">
              <a:spAutoFit/>
            </a:bodyPr>
            <a:lstStyle/>
            <a:p>
              <a:r>
                <a:rPr lang="zh-CN" altLang="en-US" smtClean="0">
                  <a:solidFill>
                    <a:schemeClr val="accent6">
                      <a:lumMod val="75000"/>
                    </a:schemeClr>
                  </a:solidFill>
                  <a:latin typeface="微软雅黑" panose="020B0503020204020204" pitchFamily="34" charset="-122"/>
                  <a:ea typeface="微软雅黑" panose="020B0503020204020204" pitchFamily="34" charset="-122"/>
                </a:rPr>
                <a:t>反地球</a:t>
              </a: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0717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000"/>
                                        <p:tgtEl>
                                          <p:spTgt spid="10"/>
                                        </p:tgtEl>
                                      </p:cBhvr>
                                    </p:animEffect>
                                    <p:anim calcmode="lin" valueType="num">
                                      <p:cBhvr>
                                        <p:cTn id="29" dur="2000" fill="hold"/>
                                        <p:tgtEl>
                                          <p:spTgt spid="10"/>
                                        </p:tgtEl>
                                        <p:attrNameLst>
                                          <p:attrName>ppt_w</p:attrName>
                                        </p:attrNameLst>
                                      </p:cBhvr>
                                      <p:tavLst>
                                        <p:tav tm="0" fmla="#ppt_w*sin(2.5*pi*$)">
                                          <p:val>
                                            <p:fltVal val="0"/>
                                          </p:val>
                                        </p:tav>
                                        <p:tav tm="100000">
                                          <p:val>
                                            <p:fltVal val="1"/>
                                          </p:val>
                                        </p:tav>
                                      </p:tavLst>
                                    </p:anim>
                                    <p:anim calcmode="lin" valueType="num">
                                      <p:cBhvr>
                                        <p:cTn id="3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所有的物理现象都可解？？</a:t>
            </a:r>
          </a:p>
        </p:txBody>
      </p:sp>
      <p:sp>
        <p:nvSpPr>
          <p:cNvPr id="3" name="内容占位符 2"/>
          <p:cNvSpPr>
            <a:spLocks noGrp="1"/>
          </p:cNvSpPr>
          <p:nvPr>
            <p:ph idx="1"/>
          </p:nvPr>
        </p:nvSpPr>
        <p:spPr>
          <a:xfrm>
            <a:off x="5715000" y="840658"/>
            <a:ext cx="5791200" cy="5574889"/>
          </a:xfrm>
        </p:spPr>
        <p:txBody>
          <a:bodyPr>
            <a:normAutofit/>
          </a:bodyPr>
          <a:lstStyle/>
          <a:p>
            <a:r>
              <a:rPr lang="zh-CN" altLang="en-US" sz="2400"/>
              <a:t>拉格朗日点的</a:t>
            </a:r>
            <a:r>
              <a:rPr lang="zh-CN" altLang="en-US" sz="2400" smtClean="0"/>
              <a:t>存在并非数学游戏，</a:t>
            </a:r>
            <a:r>
              <a:rPr lang="zh-CN" altLang="en-US" sz="2400"/>
              <a:t>稳定</a:t>
            </a:r>
            <a:r>
              <a:rPr lang="zh-CN" altLang="en-US" sz="2400" smtClean="0"/>
              <a:t>解存在于太阳系中。</a:t>
            </a:r>
            <a:endParaRPr lang="en-US" altLang="zh-CN" sz="2400" smtClean="0"/>
          </a:p>
          <a:p>
            <a:r>
              <a:rPr lang="en-US" altLang="zh-CN" sz="2400"/>
              <a:t>1906</a:t>
            </a:r>
            <a:r>
              <a:rPr lang="zh-CN" altLang="en-US" sz="2400"/>
              <a:t>年，天文学家首次发现木星的第</a:t>
            </a:r>
            <a:r>
              <a:rPr lang="en-US" altLang="zh-CN" sz="2400"/>
              <a:t>588</a:t>
            </a:r>
            <a:r>
              <a:rPr lang="zh-CN" altLang="en-US" sz="2400"/>
              <a:t>号小行星和太阳正好等距离，它同木星几乎在同一轨道上超前</a:t>
            </a:r>
            <a:r>
              <a:rPr lang="en-US" altLang="zh-CN" sz="2400"/>
              <a:t>60°</a:t>
            </a:r>
            <a:r>
              <a:rPr lang="zh-CN" altLang="en-US" sz="2400"/>
              <a:t>运动，三者一起构成等边三角形。同年发现的第</a:t>
            </a:r>
            <a:r>
              <a:rPr lang="en-US" altLang="zh-CN" sz="2400"/>
              <a:t>617</a:t>
            </a:r>
            <a:r>
              <a:rPr lang="zh-CN" altLang="en-US" sz="2400"/>
              <a:t>号小行星则在木星轨道上落后</a:t>
            </a:r>
            <a:r>
              <a:rPr lang="en-US" altLang="zh-CN" sz="2400"/>
              <a:t>60°</a:t>
            </a:r>
            <a:r>
              <a:rPr lang="zh-CN" altLang="en-US" sz="2400"/>
              <a:t>左右，构成第</a:t>
            </a:r>
            <a:r>
              <a:rPr lang="en-US" altLang="zh-CN" sz="2400"/>
              <a:t>2</a:t>
            </a:r>
            <a:r>
              <a:rPr lang="zh-CN" altLang="en-US" sz="2400"/>
              <a:t>个正三角形</a:t>
            </a:r>
            <a:r>
              <a:rPr lang="zh-CN" altLang="en-US" sz="2400" smtClean="0"/>
              <a:t>。</a:t>
            </a:r>
            <a:endParaRPr lang="en-US" altLang="zh-CN" sz="2400" smtClean="0"/>
          </a:p>
          <a:p>
            <a:r>
              <a:rPr lang="zh-CN" altLang="en-US" sz="2400"/>
              <a:t>之后进一步证实，木星轨道上有小行星群 （特洛伊群和希腊群） 是分别位于木星和太阳的拉格朗日点</a:t>
            </a:r>
            <a:r>
              <a:rPr lang="en-US" altLang="zh-CN" sz="2400"/>
              <a:t>L4</a:t>
            </a:r>
            <a:r>
              <a:rPr lang="zh-CN" altLang="en-US" sz="2400"/>
              <a:t>和</a:t>
            </a:r>
            <a:r>
              <a:rPr lang="en-US" altLang="zh-CN" sz="2400"/>
              <a:t>L5</a:t>
            </a:r>
            <a:r>
              <a:rPr lang="zh-CN" altLang="en-US" sz="2400"/>
              <a:t>上。有时将这类小行星群统称为特洛伊群，到</a:t>
            </a:r>
            <a:r>
              <a:rPr lang="en-US" altLang="zh-CN" sz="2400"/>
              <a:t>2007</a:t>
            </a:r>
            <a:r>
              <a:rPr lang="zh-CN" altLang="en-US" sz="2400"/>
              <a:t>年</a:t>
            </a:r>
            <a:r>
              <a:rPr lang="en-US" altLang="zh-CN" sz="2400"/>
              <a:t>9</a:t>
            </a:r>
            <a:r>
              <a:rPr lang="zh-CN" altLang="en-US" sz="2400"/>
              <a:t>月为止，已经确认的特洛伊小行星有</a:t>
            </a:r>
            <a:r>
              <a:rPr lang="en-US" altLang="zh-CN" sz="2400"/>
              <a:t>2239</a:t>
            </a:r>
            <a:r>
              <a:rPr lang="zh-CN" altLang="en-US" sz="2400"/>
              <a:t>颗，其中</a:t>
            </a:r>
            <a:r>
              <a:rPr lang="en-US" altLang="zh-CN" sz="2400"/>
              <a:t>1192</a:t>
            </a:r>
            <a:r>
              <a:rPr lang="zh-CN" altLang="en-US" sz="2400"/>
              <a:t>颗在</a:t>
            </a:r>
            <a:r>
              <a:rPr lang="en-US" altLang="zh-CN" sz="2400"/>
              <a:t>L4</a:t>
            </a:r>
            <a:r>
              <a:rPr lang="zh-CN" altLang="en-US" sz="2400"/>
              <a:t>点，</a:t>
            </a:r>
            <a:r>
              <a:rPr lang="en-US" altLang="zh-CN" sz="2400"/>
              <a:t>1047</a:t>
            </a:r>
            <a:r>
              <a:rPr lang="zh-CN" altLang="en-US" sz="2400"/>
              <a:t>颗在</a:t>
            </a:r>
            <a:r>
              <a:rPr lang="en-US" altLang="zh-CN" sz="2400"/>
              <a:t>L5</a:t>
            </a:r>
            <a:r>
              <a:rPr lang="zh-CN" altLang="en-US" sz="2400"/>
              <a:t>点。</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24" y="1133475"/>
            <a:ext cx="4810125" cy="4591050"/>
          </a:xfrm>
          <a:prstGeom prst="rect">
            <a:avLst/>
          </a:prstGeom>
        </p:spPr>
      </p:pic>
    </p:spTree>
    <p:extLst>
      <p:ext uri="{BB962C8B-B14F-4D97-AF65-F5344CB8AC3E}">
        <p14:creationId xmlns:p14="http://schemas.microsoft.com/office/powerpoint/2010/main" val="623155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所有的物理现象都可解？？</a:t>
            </a:r>
          </a:p>
        </p:txBody>
      </p:sp>
      <p:sp>
        <p:nvSpPr>
          <p:cNvPr id="3" name="内容占位符 2"/>
          <p:cNvSpPr>
            <a:spLocks noGrp="1"/>
          </p:cNvSpPr>
          <p:nvPr>
            <p:ph idx="1"/>
          </p:nvPr>
        </p:nvSpPr>
        <p:spPr>
          <a:xfrm>
            <a:off x="685800" y="936523"/>
            <a:ext cx="5501148" cy="5707625"/>
          </a:xfrm>
        </p:spPr>
        <p:txBody>
          <a:bodyPr>
            <a:normAutofit/>
          </a:bodyPr>
          <a:lstStyle/>
          <a:p>
            <a:r>
              <a:rPr lang="zh-CN" altLang="en-US" sz="2400"/>
              <a:t>在发射人造卫星及其它人造天体时，科学家和工程师们也考虑和利用这些拉格朗日点的存在</a:t>
            </a:r>
            <a:r>
              <a:rPr lang="zh-CN" altLang="en-US" sz="2400" smtClean="0"/>
              <a:t>。</a:t>
            </a:r>
            <a:endParaRPr lang="en-US" altLang="zh-CN" sz="2400" smtClean="0"/>
          </a:p>
          <a:p>
            <a:pPr lvl="1"/>
            <a:r>
              <a:rPr lang="zh-CN" altLang="en-US"/>
              <a:t>比如，</a:t>
            </a:r>
            <a:r>
              <a:rPr lang="en-US" altLang="zh-CN"/>
              <a:t>L1</a:t>
            </a:r>
            <a:r>
              <a:rPr lang="zh-CN" altLang="en-US"/>
              <a:t>、</a:t>
            </a:r>
            <a:r>
              <a:rPr lang="en-US" altLang="zh-CN"/>
              <a:t>L2</a:t>
            </a:r>
            <a:r>
              <a:rPr lang="zh-CN" altLang="en-US"/>
              <a:t>、</a:t>
            </a:r>
            <a:r>
              <a:rPr lang="en-US" altLang="zh-CN"/>
              <a:t>L3</a:t>
            </a:r>
            <a:r>
              <a:rPr lang="zh-CN" altLang="en-US"/>
              <a:t>都在日地连线上，</a:t>
            </a:r>
            <a:r>
              <a:rPr lang="en-US" altLang="zh-CN"/>
              <a:t>L1</a:t>
            </a:r>
            <a:r>
              <a:rPr lang="zh-CN" altLang="en-US"/>
              <a:t>在日地之间，小星体在这个位置时，轨道周期恰好等于地球的轨道周期</a:t>
            </a:r>
            <a:r>
              <a:rPr lang="zh-CN" altLang="en-US" smtClean="0"/>
              <a:t>。</a:t>
            </a:r>
            <a:endParaRPr lang="en-US" altLang="zh-CN" smtClean="0"/>
          </a:p>
          <a:p>
            <a:pPr lvl="1"/>
            <a:r>
              <a:rPr lang="zh-CN" altLang="en-US" smtClean="0"/>
              <a:t>日光</a:t>
            </a:r>
            <a:r>
              <a:rPr lang="zh-CN" altLang="en-US"/>
              <a:t>探测仪即可围绕日地系统的</a:t>
            </a:r>
            <a:r>
              <a:rPr lang="en-US" altLang="zh-CN"/>
              <a:t>L1</a:t>
            </a:r>
            <a:r>
              <a:rPr lang="zh-CN" altLang="en-US"/>
              <a:t>点运行</a:t>
            </a:r>
            <a:r>
              <a:rPr lang="zh-CN" altLang="en-US" smtClean="0"/>
              <a:t>。</a:t>
            </a:r>
            <a:endParaRPr lang="en-US" altLang="zh-CN" smtClean="0"/>
          </a:p>
          <a:p>
            <a:pPr lvl="1"/>
            <a:r>
              <a:rPr lang="en-US" altLang="zh-CN" smtClean="0"/>
              <a:t>L2</a:t>
            </a:r>
            <a:r>
              <a:rPr lang="zh-CN" altLang="en-US"/>
              <a:t>点偏向地球一侧，通常用于放置空间天文台，如此可以保持天文台背向太阳和地球的方位，易于卫星的温度控制、保护和校准。</a:t>
            </a:r>
            <a:endParaRPr lang="en-US" altLang="zh-CN"/>
          </a:p>
          <a:p>
            <a:r>
              <a:rPr lang="zh-CN" altLang="en-US" sz="2400"/>
              <a:t>所以，</a:t>
            </a:r>
            <a:r>
              <a:rPr lang="en-US" altLang="zh-CN" sz="2400"/>
              <a:t>18</a:t>
            </a:r>
            <a:r>
              <a:rPr lang="zh-CN" altLang="en-US" sz="2400"/>
              <a:t>世纪时拉格朗日研究三体问题找到的特解还是</a:t>
            </a:r>
            <a:r>
              <a:rPr lang="zh-CN" altLang="en-US" sz="2400" smtClean="0"/>
              <a:t>有用。</a:t>
            </a:r>
            <a:r>
              <a:rPr lang="zh-CN" altLang="en-US" sz="2400"/>
              <a:t>但是如果回到三体问题微分方程的</a:t>
            </a:r>
            <a:r>
              <a:rPr lang="zh-CN" altLang="en-US" sz="2400">
                <a:solidFill>
                  <a:schemeClr val="accent3"/>
                </a:solidFill>
              </a:rPr>
              <a:t>通解问题</a:t>
            </a:r>
            <a:r>
              <a:rPr lang="zh-CN" altLang="en-US" sz="2400"/>
              <a:t>，</a:t>
            </a:r>
            <a:r>
              <a:rPr lang="zh-CN" altLang="en-US" sz="2400">
                <a:solidFill>
                  <a:schemeClr val="accent3"/>
                </a:solidFill>
              </a:rPr>
              <a:t>数学家们至今仍然是一筹莫展</a:t>
            </a:r>
            <a:r>
              <a:rPr lang="zh-CN" altLang="en-US" sz="2400"/>
              <a:t>，只能用</a:t>
            </a:r>
            <a:r>
              <a:rPr lang="zh-CN" altLang="en-US" sz="2400" smtClean="0"/>
              <a:t>计算机求解</a:t>
            </a:r>
            <a:r>
              <a:rPr lang="zh-CN" altLang="en-US" sz="2400"/>
              <a:t>来探讨这类问题</a:t>
            </a:r>
            <a:r>
              <a:rPr lang="zh-CN" altLang="en-US" sz="2400" smtClean="0"/>
              <a:t>。</a:t>
            </a:r>
            <a:endParaRPr lang="en-US" altLang="zh-CN" sz="240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818" y="3790335"/>
            <a:ext cx="4587671" cy="295130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942" y="1133321"/>
            <a:ext cx="3810000" cy="2143125"/>
          </a:xfrm>
          <a:prstGeom prst="rect">
            <a:avLst/>
          </a:prstGeom>
        </p:spPr>
      </p:pic>
    </p:spTree>
    <p:extLst>
      <p:ext uri="{BB962C8B-B14F-4D97-AF65-F5344CB8AC3E}">
        <p14:creationId xmlns:p14="http://schemas.microsoft.com/office/powerpoint/2010/main" val="25837359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所有的物理现象都可解？？</a:t>
            </a:r>
          </a:p>
        </p:txBody>
      </p:sp>
      <p:sp>
        <p:nvSpPr>
          <p:cNvPr id="3" name="内容占位符 2"/>
          <p:cNvSpPr>
            <a:spLocks noGrp="1"/>
          </p:cNvSpPr>
          <p:nvPr>
            <p:ph idx="1"/>
          </p:nvPr>
        </p:nvSpPr>
        <p:spPr>
          <a:xfrm>
            <a:off x="6349180" y="1276255"/>
            <a:ext cx="5415116" cy="5104663"/>
          </a:xfrm>
        </p:spPr>
        <p:txBody>
          <a:bodyPr>
            <a:normAutofit/>
          </a:bodyPr>
          <a:lstStyle/>
          <a:p>
            <a:r>
              <a:rPr lang="zh-CN" altLang="en-US" sz="2400"/>
              <a:t>法国数学家庞加莱（</a:t>
            </a:r>
            <a:r>
              <a:rPr lang="en-US" altLang="zh-CN" sz="2400"/>
              <a:t>1854-1912</a:t>
            </a:r>
            <a:r>
              <a:rPr lang="zh-CN" altLang="en-US" sz="2400"/>
              <a:t>）对三体问题的研究导致和催生了“混沌”这个崭新的数学概念。在</a:t>
            </a:r>
            <a:r>
              <a:rPr lang="en-US" altLang="zh-CN" sz="2400"/>
              <a:t>1887</a:t>
            </a:r>
            <a:r>
              <a:rPr lang="zh-CN" altLang="en-US" sz="2400"/>
              <a:t>年，瑞典国王奥斯卡二世为了祝贺他自己的</a:t>
            </a:r>
            <a:r>
              <a:rPr lang="en-US" altLang="zh-CN" sz="2400"/>
              <a:t>60</a:t>
            </a:r>
            <a:r>
              <a:rPr lang="zh-CN" altLang="en-US" sz="2400"/>
              <a:t>岁寿诞，赞助了一项现金奖励的竞赛，</a:t>
            </a:r>
            <a:r>
              <a:rPr lang="zh-CN" altLang="en-US" sz="2400">
                <a:solidFill>
                  <a:schemeClr val="accent3"/>
                </a:solidFill>
              </a:rPr>
              <a:t>征求太阳系的稳定性问题的解答</a:t>
            </a:r>
            <a:r>
              <a:rPr lang="zh-CN" altLang="en-US" sz="2400"/>
              <a:t>，这实际上是三体问题的一个变种。尽管当时庞加莱没有真正解决这个问题，但他对此问题超凡的分析方法使他赢得了奖金。庞加莱</a:t>
            </a:r>
            <a:r>
              <a:rPr lang="zh-CN" altLang="en-US" sz="2400">
                <a:solidFill>
                  <a:schemeClr val="accent3"/>
                </a:solidFill>
              </a:rPr>
              <a:t>提出的实际上就是后来被称之为“蝴蝶效应”的概念</a:t>
            </a:r>
            <a:r>
              <a:rPr lang="zh-CN" altLang="en-US" sz="2400"/>
              <a:t>，</a:t>
            </a:r>
            <a:r>
              <a:rPr lang="zh-CN" altLang="en-US" sz="2400">
                <a:solidFill>
                  <a:schemeClr val="accent3"/>
                </a:solidFill>
              </a:rPr>
              <a:t>即如果初始值有一个小的扰动，后来的结果就可能会有极大的不同，</a:t>
            </a:r>
            <a:r>
              <a:rPr lang="zh-CN" altLang="en-US" sz="2400" smtClean="0">
                <a:solidFill>
                  <a:schemeClr val="accent3"/>
                </a:solidFill>
              </a:rPr>
              <a:t>以至于不能</a:t>
            </a:r>
            <a:r>
              <a:rPr lang="zh-CN" altLang="en-US" sz="2400">
                <a:solidFill>
                  <a:schemeClr val="accent3"/>
                </a:solidFill>
              </a:rPr>
              <a:t>完全预测系统的最终状态</a:t>
            </a:r>
            <a:r>
              <a:rPr lang="zh-CN" altLang="en-US" sz="2400"/>
              <a:t>。</a:t>
            </a:r>
          </a:p>
          <a:p>
            <a:endParaRPr lang="zh-CN" altLang="en-US" sz="24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59" y="1276255"/>
            <a:ext cx="6021471" cy="3974171"/>
          </a:xfrm>
          <a:prstGeom prst="rect">
            <a:avLst/>
          </a:prstGeom>
        </p:spPr>
      </p:pic>
    </p:spTree>
    <p:extLst>
      <p:ext uri="{BB962C8B-B14F-4D97-AF65-F5344CB8AC3E}">
        <p14:creationId xmlns:p14="http://schemas.microsoft.com/office/powerpoint/2010/main" val="4731358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p>
        </p:txBody>
      </p:sp>
      <p:sp>
        <p:nvSpPr>
          <p:cNvPr id="3" name="内容占位符 2"/>
          <p:cNvSpPr>
            <a:spLocks noGrp="1"/>
          </p:cNvSpPr>
          <p:nvPr>
            <p:ph idx="1"/>
          </p:nvPr>
        </p:nvSpPr>
        <p:spPr/>
        <p:txBody>
          <a:bodyPr/>
          <a:lstStyle/>
          <a:p>
            <a:r>
              <a:rPr lang="zh-CN" altLang="en-US" smtClean="0"/>
              <a:t>在目前的数学</a:t>
            </a:r>
            <a:r>
              <a:rPr lang="en-US" altLang="zh-CN" smtClean="0"/>
              <a:t>/</a:t>
            </a:r>
            <a:r>
              <a:rPr lang="zh-CN" altLang="en-US" smtClean="0"/>
              <a:t>物理框架内，我们面临的问题有部分一定可解，且随着数学</a:t>
            </a:r>
            <a:r>
              <a:rPr lang="en-US" altLang="zh-CN" smtClean="0"/>
              <a:t>/</a:t>
            </a:r>
            <a:r>
              <a:rPr lang="zh-CN" altLang="en-US" smtClean="0"/>
              <a:t>物理的不断发展，正在给人类社会带来巨大的益处，例如前面介绍的天文学相关问题；</a:t>
            </a:r>
            <a:endParaRPr lang="en-US" altLang="zh-CN" smtClean="0"/>
          </a:p>
          <a:p>
            <a:r>
              <a:rPr lang="zh-CN" altLang="en-US" smtClean="0"/>
              <a:t>但是，我们必须认识到，还有更多的问题对于当下的人类是无解，或者无从、无法认知的，例如三体问题；</a:t>
            </a:r>
            <a:endParaRPr lang="en-US" altLang="zh-CN" smtClean="0"/>
          </a:p>
          <a:p>
            <a:r>
              <a:rPr lang="zh-CN" altLang="en-US" smtClean="0"/>
              <a:t>因此，总体而言，对于数学</a:t>
            </a:r>
            <a:r>
              <a:rPr lang="en-US" altLang="zh-CN" smtClean="0"/>
              <a:t>/</a:t>
            </a:r>
            <a:r>
              <a:rPr lang="zh-CN" altLang="en-US" smtClean="0"/>
              <a:t>物理问题及其计算和求解，以及人类所建立的各种模型和方程，应该有正确的态度、科学的精神去对待，而非盲从。</a:t>
            </a:r>
            <a:endParaRPr lang="zh-CN" altLang="en-US"/>
          </a:p>
        </p:txBody>
      </p:sp>
    </p:spTree>
    <p:extLst>
      <p:ext uri="{BB962C8B-B14F-4D97-AF65-F5344CB8AC3E}">
        <p14:creationId xmlns:p14="http://schemas.microsoft.com/office/powerpoint/2010/main" val="36203653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课堂讨论</a:t>
            </a:r>
            <a:endParaRPr lang="zh-CN" altLang="en-US"/>
          </a:p>
        </p:txBody>
      </p:sp>
      <p:sp>
        <p:nvSpPr>
          <p:cNvPr id="3" name="内容占位符 2"/>
          <p:cNvSpPr>
            <a:spLocks noGrp="1"/>
          </p:cNvSpPr>
          <p:nvPr>
            <p:ph idx="1"/>
          </p:nvPr>
        </p:nvSpPr>
        <p:spPr/>
        <p:txBody>
          <a:bodyPr/>
          <a:lstStyle/>
          <a:p>
            <a:r>
              <a:rPr lang="zh-CN" altLang="zh-CN" smtClean="0"/>
              <a:t>牛顿流体</a:t>
            </a:r>
            <a:r>
              <a:rPr lang="zh-CN" altLang="zh-CN"/>
              <a:t>与非牛顿流体之间的区别。</a:t>
            </a:r>
            <a:endParaRPr lang="zh-CN" altLang="en-US"/>
          </a:p>
        </p:txBody>
      </p:sp>
    </p:spTree>
    <p:extLst>
      <p:ext uri="{BB962C8B-B14F-4D97-AF65-F5344CB8AC3E}">
        <p14:creationId xmlns:p14="http://schemas.microsoft.com/office/powerpoint/2010/main" val="23447405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谢谢</a:t>
            </a: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402725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速度的微分表达</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zh-CN"/>
                  <a:t>位移的量是与时间及速度有关，其数学表达为：</a:t>
                </a:r>
              </a:p>
              <a:p>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zh-CN" altLang="zh-CN"/>
              </a:p>
              <a:p>
                <a:r>
                  <a:rPr lang="zh-CN" altLang="zh-CN"/>
                  <a:t>该公式意味着位移是速度与时间的乘积。</a:t>
                </a:r>
              </a:p>
              <a:p>
                <a:r>
                  <a:rPr lang="zh-CN" altLang="zh-CN"/>
                  <a:t>然而在引入微分表达之后，情况发生了相应变化，可以轻易得到如下计算公式：</a:t>
                </a:r>
              </a:p>
              <a:p>
                <a14:m>
                  <m:oMath xmlns:m="http://schemas.openxmlformats.org/officeDocument/2006/math">
                    <m:r>
                      <a:rPr lang="en-US" altLang="zh-CN" i="1">
                        <a:latin typeface="Cambria Math" panose="02040503050406030204" pitchFamily="18" charset="0"/>
                      </a:rPr>
                      <m:t>𝑑𝑆</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𝑑𝑡</m:t>
                    </m:r>
                  </m:oMath>
                </a14:m>
                <a:endParaRPr lang="zh-CN" altLang="zh-CN"/>
              </a:p>
              <a:p>
                <a:r>
                  <a:rPr lang="zh-CN" altLang="zh-CN"/>
                  <a:t>如果要计算从</a:t>
                </a:r>
                <a:r>
                  <a:rPr lang="en-US" altLang="zh-CN"/>
                  <a:t>0</a:t>
                </a:r>
                <a:r>
                  <a:rPr lang="zh-CN" altLang="zh-CN"/>
                  <a:t>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oMath>
                </a14:m>
                <a:r>
                  <a:rPr lang="zh-CN" altLang="zh-CN"/>
                  <a:t>时刻之间发生的位移，按照积分的定义，可以得到如下公式：</a:t>
                </a:r>
              </a:p>
              <a:p>
                <a14:m>
                  <m:oMath xmlns:m="http://schemas.openxmlformats.org/officeDocument/2006/math">
                    <m:r>
                      <a:rPr lang="en-US" altLang="zh-CN" i="1">
                        <a:latin typeface="Cambria Math" panose="02040503050406030204" pitchFamily="18" charset="0"/>
                      </a:rPr>
                      <m:t>𝑆</m:t>
                    </m:r>
                    <m:r>
                      <a:rPr lang="en-US" altLang="zh-CN">
                        <a:latin typeface="Cambria Math" panose="02040503050406030204" pitchFamily="18" charset="0"/>
                      </a:rPr>
                      <m:t>=</m:t>
                    </m:r>
                    <m:nary>
                      <m:naryPr>
                        <m:limLoc m:val="subSup"/>
                        <m:ctrlPr>
                          <a:rPr lang="zh-CN" altLang="zh-CN" i="1">
                            <a:latin typeface="Cambria Math" panose="02040503050406030204" pitchFamily="18" charset="0"/>
                          </a:rPr>
                        </m:ctrlPr>
                      </m:naryPr>
                      <m:sub>
                        <m:r>
                          <a:rPr lang="en-US" altLang="zh-CN" i="1">
                            <a:latin typeface="Cambria Math" panose="02040503050406030204" pitchFamily="18" charset="0"/>
                          </a:rPr>
                          <m:t>0</m:t>
                        </m:r>
                      </m:sub>
                      <m:sup>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sup>
                      <m:e>
                        <m:r>
                          <a:rPr lang="en-US" altLang="zh-CN" i="1">
                            <a:latin typeface="Cambria Math" panose="02040503050406030204" pitchFamily="18" charset="0"/>
                          </a:rPr>
                          <m:t>𝑣𝑑𝑡</m:t>
                        </m:r>
                      </m:e>
                    </m:nary>
                  </m:oMath>
                </a14:m>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6" t="-14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1271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速度的微分表达</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zh-CN"/>
                  <a:t>假如</a:t>
                </a:r>
                <a14:m>
                  <m:oMath xmlns:m="http://schemas.openxmlformats.org/officeDocument/2006/math">
                    <m:r>
                      <a:rPr lang="en-US" altLang="zh-CN" i="1">
                        <a:latin typeface="Cambria Math" panose="02040503050406030204" pitchFamily="18" charset="0"/>
                      </a:rPr>
                      <m:t>𝑣</m:t>
                    </m:r>
                  </m:oMath>
                </a14:m>
                <a:r>
                  <a:rPr lang="zh-CN" altLang="zh-CN"/>
                  <a:t>是一个恒定量，与时间无关，则该积分结果即为</a:t>
                </a:r>
                <a14:m>
                  <m:oMath xmlns:m="http://schemas.openxmlformats.org/officeDocument/2006/math">
                    <m:r>
                      <a:rPr lang="en-US" altLang="zh-CN" i="1">
                        <a:latin typeface="Cambria Math" panose="02040503050406030204" pitchFamily="18" charset="0"/>
                      </a:rPr>
                      <m:t>𝑣</m:t>
                    </m:r>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r>
                          <a:rPr lang="en-US" altLang="zh-CN" i="1">
                            <a:latin typeface="Cambria Math" panose="02040503050406030204" pitchFamily="18" charset="0"/>
                          </a:rPr>
                          <m:t>−0</m:t>
                        </m:r>
                      </m:e>
                    </m:d>
                  </m:oMath>
                </a14:m>
                <a:r>
                  <a:rPr lang="zh-CN" altLang="zh-CN"/>
                  <a:t>，其计算结果等同于公式</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𝑡</m:t>
                    </m:r>
                  </m:oMath>
                </a14:m>
                <a:r>
                  <a:rPr lang="zh-CN" altLang="zh-CN"/>
                  <a:t>；如果考虑</a:t>
                </a:r>
                <a14:m>
                  <m:oMath xmlns:m="http://schemas.openxmlformats.org/officeDocument/2006/math">
                    <m:r>
                      <a:rPr lang="en-US" altLang="zh-CN" i="1">
                        <a:latin typeface="Cambria Math" panose="02040503050406030204" pitchFamily="18" charset="0"/>
                      </a:rPr>
                      <m:t>𝑣</m:t>
                    </m:r>
                  </m:oMath>
                </a14:m>
                <a:r>
                  <a:rPr lang="zh-CN" altLang="zh-CN"/>
                  <a:t>不是一个恒定量，而是一个时间的函数</a:t>
                </a:r>
                <a14:m>
                  <m:oMath xmlns:m="http://schemas.openxmlformats.org/officeDocument/2006/math">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a:t>，那么就整体而言，无法使用</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𝑡</m:t>
                    </m:r>
                  </m:oMath>
                </a14:m>
                <a:r>
                  <a:rPr lang="zh-CN" altLang="zh-CN"/>
                  <a:t>求解，必须采用定积分来求解位移。上述公式被转换为：</a:t>
                </a:r>
              </a:p>
              <a:p>
                <a14:m>
                  <m:oMath xmlns:m="http://schemas.openxmlformats.org/officeDocument/2006/math">
                    <m:r>
                      <a:rPr lang="en-US" altLang="zh-CN" i="1">
                        <a:latin typeface="Cambria Math" panose="02040503050406030204" pitchFamily="18" charset="0"/>
                      </a:rPr>
                      <m:t>𝑆</m:t>
                    </m:r>
                    <m:r>
                      <a:rPr lang="en-US" altLang="zh-CN">
                        <a:latin typeface="Cambria Math" panose="02040503050406030204" pitchFamily="18" charset="0"/>
                      </a:rPr>
                      <m:t>=</m:t>
                    </m:r>
                    <m:nary>
                      <m:naryPr>
                        <m:limLoc m:val="subSup"/>
                        <m:ctrlPr>
                          <a:rPr lang="zh-CN" altLang="zh-CN" i="1">
                            <a:latin typeface="Cambria Math" panose="02040503050406030204" pitchFamily="18" charset="0"/>
                          </a:rPr>
                        </m:ctrlPr>
                      </m:naryPr>
                      <m:sub>
                        <m:r>
                          <a:rPr lang="en-US" altLang="zh-CN" i="1">
                            <a:latin typeface="Cambria Math" panose="02040503050406030204" pitchFamily="18" charset="0"/>
                          </a:rPr>
                          <m:t>0</m:t>
                        </m:r>
                      </m:sub>
                      <m:sup>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sup>
                      <m:e>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𝑑𝑡</m:t>
                        </m:r>
                      </m:e>
                    </m:nary>
                  </m:oMath>
                </a14:m>
                <a:endParaRPr lang="zh-CN" altLang="zh-CN"/>
              </a:p>
              <a:p>
                <a:r>
                  <a:rPr lang="zh-CN" altLang="zh-CN"/>
                  <a:t>下面假设物体运动的速度呈正弦分布</a:t>
                </a:r>
                <a:r>
                  <a:rPr lang="zh-CN" altLang="zh-CN" smtClean="0"/>
                  <a:t>，</a:t>
                </a:r>
                <a:endParaRPr lang="en-US" altLang="zh-CN" smtClean="0"/>
              </a:p>
              <a:p>
                <a:r>
                  <a:rPr lang="zh-CN" altLang="zh-CN" smtClean="0"/>
                  <a:t>其</a:t>
                </a:r>
                <a:r>
                  <a:rPr lang="zh-CN" altLang="zh-CN"/>
                  <a:t>速度可以描述为</a:t>
                </a:r>
                <a14:m>
                  <m:oMath xmlns:m="http://schemas.openxmlformats.org/officeDocument/2006/math">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𝐴</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zh-CN" altLang="zh-CN" i="1">
                                <a:latin typeface="Cambria Math" panose="02040503050406030204" pitchFamily="18" charset="0"/>
                              </a:rPr>
                            </m:ctrlPr>
                          </m:dPr>
                          <m:e>
                            <m:r>
                              <a:rPr lang="en-US" altLang="zh-CN" i="1">
                                <a:latin typeface="Cambria Math" panose="02040503050406030204" pitchFamily="18" charset="0"/>
                              </a:rPr>
                              <m:t>𝐵𝑡</m:t>
                            </m:r>
                            <m:r>
                              <a:rPr lang="en-US" altLang="zh-CN" i="1">
                                <a:latin typeface="Cambria Math" panose="02040503050406030204" pitchFamily="18" charset="0"/>
                              </a:rPr>
                              <m:t>+</m:t>
                            </m:r>
                            <m:r>
                              <a:rPr lang="en-US" altLang="zh-CN" i="1">
                                <a:latin typeface="Cambria Math" panose="02040503050406030204" pitchFamily="18" charset="0"/>
                              </a:rPr>
                              <m:t>𝐶</m:t>
                            </m:r>
                          </m:e>
                        </m:d>
                      </m:e>
                    </m:func>
                  </m:oMath>
                </a14:m>
                <a:r>
                  <a:rPr lang="zh-CN" altLang="zh-CN" smtClean="0"/>
                  <a:t>，</a:t>
                </a:r>
                <a:endParaRPr lang="en-US" altLang="zh-CN" smtClean="0"/>
              </a:p>
              <a:p>
                <a:r>
                  <a:rPr lang="zh-CN" altLang="zh-CN" smtClean="0"/>
                  <a:t>其中</a:t>
                </a:r>
                <a14:m>
                  <m:oMath xmlns:m="http://schemas.openxmlformats.org/officeDocument/2006/math">
                    <m:r>
                      <a:rPr lang="en-US" altLang="zh-CN" i="1">
                        <a:latin typeface="Cambria Math" panose="02040503050406030204" pitchFamily="18" charset="0"/>
                      </a:rPr>
                      <m:t>𝐴</m:t>
                    </m:r>
                  </m:oMath>
                </a14:m>
                <a:r>
                  <a:rPr lang="zh-CN" altLang="zh-CN"/>
                  <a:t>、</a:t>
                </a:r>
                <a14:m>
                  <m:oMath xmlns:m="http://schemas.openxmlformats.org/officeDocument/2006/math">
                    <m:r>
                      <a:rPr lang="en-US" altLang="zh-CN" i="1">
                        <a:latin typeface="Cambria Math" panose="02040503050406030204" pitchFamily="18" charset="0"/>
                      </a:rPr>
                      <m:t>𝐵</m:t>
                    </m:r>
                  </m:oMath>
                </a14:m>
                <a:r>
                  <a:rPr lang="zh-CN" altLang="zh-CN"/>
                  <a:t>和</a:t>
                </a:r>
                <a14:m>
                  <m:oMath xmlns:m="http://schemas.openxmlformats.org/officeDocument/2006/math">
                    <m:r>
                      <a:rPr lang="en-US" altLang="zh-CN" i="1">
                        <a:latin typeface="Cambria Math" panose="02040503050406030204" pitchFamily="18" charset="0"/>
                      </a:rPr>
                      <m:t>𝐶</m:t>
                    </m:r>
                  </m:oMath>
                </a14:m>
                <a:r>
                  <a:rPr lang="zh-CN" altLang="zh-CN"/>
                  <a:t>均为</a:t>
                </a:r>
                <a:r>
                  <a:rPr lang="zh-CN" altLang="zh-CN" smtClean="0"/>
                  <a:t>常数</a:t>
                </a:r>
                <a:endParaRPr lang="en-US" altLang="zh-CN" smtClean="0"/>
              </a:p>
              <a:p>
                <a:r>
                  <a:rPr lang="zh-CN" altLang="en-US" smtClean="0"/>
                  <a:t>显然</a:t>
                </a:r>
                <a:endParaRPr lang="en-US" altLang="zh-CN" smtClean="0"/>
              </a:p>
              <a:p>
                <a14:m>
                  <m:oMath xmlns:m="http://schemas.openxmlformats.org/officeDocument/2006/math">
                    <m:r>
                      <a:rPr lang="en-US" altLang="zh-CN" i="1">
                        <a:latin typeface="Cambria Math" panose="02040503050406030204" pitchFamily="18" charset="0"/>
                      </a:rPr>
                      <m:t>𝑆</m:t>
                    </m:r>
                    <m:r>
                      <a:rPr lang="en-US" altLang="zh-CN">
                        <a:latin typeface="Cambria Math" panose="02040503050406030204" pitchFamily="18" charset="0"/>
                      </a:rPr>
                      <m:t>=</m:t>
                    </m:r>
                    <m:nary>
                      <m:naryPr>
                        <m:limLoc m:val="subSup"/>
                        <m:ctrlPr>
                          <a:rPr lang="zh-CN" altLang="zh-CN" i="1">
                            <a:latin typeface="Cambria Math" panose="02040503050406030204" pitchFamily="18" charset="0"/>
                          </a:rPr>
                        </m:ctrlPr>
                      </m:naryPr>
                      <m:sub>
                        <m:r>
                          <a:rPr lang="en-US" altLang="zh-CN" i="1">
                            <a:latin typeface="Cambria Math" panose="02040503050406030204" pitchFamily="18" charset="0"/>
                          </a:rPr>
                          <m:t>0</m:t>
                        </m:r>
                      </m:sub>
                      <m:sup>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sup>
                      <m:e>
                        <m:r>
                          <a:rPr lang="en-US" altLang="zh-CN" i="1">
                            <a:latin typeface="Cambria Math" panose="02040503050406030204" pitchFamily="18" charset="0"/>
                          </a:rPr>
                          <m:t>𝐴</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zh-CN" altLang="zh-CN" i="1">
                                    <a:latin typeface="Cambria Math" panose="02040503050406030204" pitchFamily="18" charset="0"/>
                                  </a:rPr>
                                </m:ctrlPr>
                              </m:dPr>
                              <m:e>
                                <m:r>
                                  <a:rPr lang="en-US" altLang="zh-CN" i="1">
                                    <a:latin typeface="Cambria Math" panose="02040503050406030204" pitchFamily="18" charset="0"/>
                                  </a:rPr>
                                  <m:t>𝐵𝑡</m:t>
                                </m:r>
                                <m:r>
                                  <a:rPr lang="en-US" altLang="zh-CN" i="1">
                                    <a:latin typeface="Cambria Math" panose="02040503050406030204" pitchFamily="18" charset="0"/>
                                  </a:rPr>
                                  <m:t>+</m:t>
                                </m:r>
                                <m:r>
                                  <a:rPr lang="en-US" altLang="zh-CN" i="1">
                                    <a:latin typeface="Cambria Math" panose="02040503050406030204" pitchFamily="18" charset="0"/>
                                  </a:rPr>
                                  <m:t>𝐶</m:t>
                                </m:r>
                              </m:e>
                            </m:d>
                          </m:e>
                        </m:func>
                        <m:r>
                          <a:rPr lang="en-US" altLang="zh-CN" i="1">
                            <a:latin typeface="Cambria Math" panose="02040503050406030204" pitchFamily="18" charset="0"/>
                          </a:rPr>
                          <m:t>𝑑𝑡</m:t>
                        </m:r>
                      </m:e>
                    </m:nary>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6" t="-1434" r="-620"/>
                </a:stretch>
              </a:blipFill>
            </p:spPr>
            <p:txBody>
              <a:bodyPr/>
              <a:lstStyle/>
              <a:p>
                <a:r>
                  <a:rPr lang="zh-CN" altLang="en-US">
                    <a:noFill/>
                  </a:rPr>
                  <a:t> </a:t>
                </a:r>
              </a:p>
            </p:txBody>
          </p:sp>
        </mc:Fallback>
      </mc:AlternateContent>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6945376" y="2709799"/>
            <a:ext cx="4683760" cy="3376930"/>
          </a:xfrm>
          <a:prstGeom prst="rect">
            <a:avLst/>
          </a:prstGeom>
        </p:spPr>
      </p:pic>
    </p:spTree>
    <p:extLst>
      <p:ext uri="{BB962C8B-B14F-4D97-AF65-F5344CB8AC3E}">
        <p14:creationId xmlns:p14="http://schemas.microsoft.com/office/powerpoint/2010/main" val="329567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速度的微分表达</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mtClean="0"/>
                  <a:t>在计算机中无法计算该积分值，采用离散方式求解，其思路如下：</a:t>
                </a:r>
                <a:endParaRPr lang="en-US" altLang="zh-CN" smtClean="0"/>
              </a:p>
              <a:p>
                <a:endParaRPr lang="en-US" altLang="zh-CN" smtClean="0"/>
              </a:p>
              <a:p>
                <a:r>
                  <a:rPr lang="zh-CN" altLang="zh-CN"/>
                  <a:t>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oMath>
                </a14:m>
                <a:r>
                  <a:rPr lang="zh-CN" altLang="zh-CN"/>
                  <a:t>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oMath>
                </a14:m>
                <a:r>
                  <a:rPr lang="zh-CN" altLang="zh-CN"/>
                  <a:t>两个时刻之间物体的位移是该速度曲线与横轴所包围的面积。因此，可以采用图中所示的方法求位移，即先计算</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t</m:t>
                    </m:r>
                  </m:oMath>
                </a14:m>
                <a:r>
                  <a:rPr lang="zh-CN" altLang="zh-CN"/>
                  <a:t>时间内的位移，如果</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t</m:t>
                    </m:r>
                  </m:oMath>
                </a14:m>
                <a:r>
                  <a:rPr lang="zh-CN" altLang="zh-CN"/>
                  <a:t>足够小，那么该部分面积可以使用多种方法（如梯形逼近、曲线逼近等等）近似获得，然后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oMath>
                </a14:m>
                <a:r>
                  <a:rPr lang="zh-CN" altLang="zh-CN"/>
                  <a:t>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oMath>
                </a14:m>
                <a:r>
                  <a:rPr lang="zh-CN" altLang="zh-CN"/>
                  <a:t>两个时刻之间所有</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t</m:t>
                    </m:r>
                  </m:oMath>
                </a14:m>
                <a:r>
                  <a:rPr lang="zh-CN" altLang="zh-CN"/>
                  <a:t>对应面积求和，即可求得总的位移</a:t>
                </a:r>
                <a:r>
                  <a:rPr lang="zh-CN" altLang="zh-CN" smtClean="0"/>
                  <a:t>。</a:t>
                </a:r>
                <a:endParaRPr lang="en-US" altLang="zh-CN" smtClean="0"/>
              </a:p>
              <a:p>
                <a:r>
                  <a:rPr lang="zh-CN" altLang="zh-CN"/>
                  <a:t>很显然，这种方法在</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t</m:t>
                    </m:r>
                  </m:oMath>
                </a14:m>
                <a:r>
                  <a:rPr lang="zh-CN" altLang="zh-CN"/>
                  <a:t>足够小时，能够获得很逼近真实值的结果，但是理论上永远无法获得真实值，存在一定的误差（后续章节讨论）</a:t>
                </a:r>
                <a:r>
                  <a:rPr lang="zh-CN" altLang="zh-CN" smtClean="0"/>
                  <a:t>。</a:t>
                </a:r>
                <a:endParaRPr lang="en-US" altLang="zh-CN" smtClean="0"/>
              </a:p>
              <a:p>
                <a:r>
                  <a:rPr lang="zh-CN" altLang="en-US"/>
                  <a:t>将</a:t>
                </a:r>
                <a:r>
                  <a:rPr lang="zh-CN" altLang="en-US" smtClean="0"/>
                  <a:t>在实验二中来计算面积积分的问题。</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6" t="-1434" r="-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7632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2925" y="0"/>
            <a:ext cx="8610600" cy="1293028"/>
          </a:xfrm>
        </p:spPr>
        <p:txBody>
          <a:bodyPr>
            <a:normAutofit/>
          </a:bodyPr>
          <a:lstStyle/>
          <a:p>
            <a:r>
              <a:rPr lang="zh-CN" altLang="en-US" dirty="0"/>
              <a:t>模拟是如何实现的</a:t>
            </a:r>
            <a:r>
              <a:rPr lang="zh-CN" altLang="en-US" dirty="0" smtClean="0"/>
              <a:t>？</a:t>
            </a:r>
            <a:endParaRPr lang="zh-CN" altLang="en-US" dirty="0"/>
          </a:p>
        </p:txBody>
      </p:sp>
      <p:sp>
        <p:nvSpPr>
          <p:cNvPr id="3" name="内容占位符 2"/>
          <p:cNvSpPr>
            <a:spLocks noGrp="1"/>
          </p:cNvSpPr>
          <p:nvPr>
            <p:ph idx="1"/>
          </p:nvPr>
        </p:nvSpPr>
        <p:spPr>
          <a:xfrm>
            <a:off x="189780" y="1494430"/>
            <a:ext cx="11869947" cy="4601570"/>
          </a:xfrm>
        </p:spPr>
        <p:txBody>
          <a:bodyPr>
            <a:normAutofit/>
          </a:bodyPr>
          <a:lstStyle/>
          <a:p>
            <a:r>
              <a:rPr lang="zh-CN" altLang="en-US" dirty="0" smtClean="0"/>
              <a:t>经典牛顿力学</a:t>
            </a:r>
            <a:endParaRPr lang="en-US" altLang="zh-CN" dirty="0" smtClean="0"/>
          </a:p>
          <a:p>
            <a:pPr lvl="1"/>
            <a:r>
              <a:rPr lang="zh-CN" altLang="en-US" dirty="0">
                <a:effectLst/>
              </a:rPr>
              <a:t>牛顿力学属于</a:t>
            </a:r>
            <a:r>
              <a:rPr lang="zh-CN" altLang="en-US" b="1" dirty="0">
                <a:solidFill>
                  <a:srgbClr val="FFFF00"/>
                </a:solidFill>
                <a:effectLst/>
              </a:rPr>
              <a:t>经典力学</a:t>
            </a:r>
            <a:r>
              <a:rPr lang="zh-CN" altLang="en-US" dirty="0">
                <a:effectLst/>
              </a:rPr>
              <a:t>范畴，是以质点作为研究对象，着眼于</a:t>
            </a:r>
            <a:r>
              <a:rPr lang="zh-CN" altLang="en-US" b="1" dirty="0">
                <a:solidFill>
                  <a:srgbClr val="FFFF00"/>
                </a:solidFill>
                <a:effectLst/>
              </a:rPr>
              <a:t>力的作用关系</a:t>
            </a:r>
            <a:r>
              <a:rPr lang="zh-CN" altLang="en-US" dirty="0">
                <a:effectLst/>
              </a:rPr>
              <a:t>，在处理质点系统问题时，强调分别考虑各个质点所受的力，然后来推断整个质点系统的</a:t>
            </a:r>
            <a:r>
              <a:rPr lang="zh-CN" altLang="en-US" b="1" dirty="0">
                <a:solidFill>
                  <a:srgbClr val="FFFF00"/>
                </a:solidFill>
                <a:effectLst/>
              </a:rPr>
              <a:t>运动状态</a:t>
            </a:r>
            <a:r>
              <a:rPr lang="zh-CN" altLang="en-US" dirty="0">
                <a:effectLst/>
              </a:rPr>
              <a:t>；牛顿力学认为</a:t>
            </a:r>
            <a:r>
              <a:rPr lang="zh-CN" altLang="en-US" b="1" dirty="0">
                <a:solidFill>
                  <a:srgbClr val="FFFF00"/>
                </a:solidFill>
                <a:effectLst/>
              </a:rPr>
              <a:t>质量和能量各自独立存在</a:t>
            </a:r>
            <a:r>
              <a:rPr lang="zh-CN" altLang="en-US" dirty="0">
                <a:effectLst/>
              </a:rPr>
              <a:t>，且</a:t>
            </a:r>
            <a:r>
              <a:rPr lang="zh-CN" altLang="en-US" b="1" dirty="0">
                <a:solidFill>
                  <a:srgbClr val="FFFF00"/>
                </a:solidFill>
                <a:effectLst/>
              </a:rPr>
              <a:t>各自守恒</a:t>
            </a:r>
            <a:r>
              <a:rPr lang="zh-CN" altLang="en-US" dirty="0">
                <a:effectLst/>
              </a:rPr>
              <a:t>；它只适用于物体运动的惯性参照系；牛顿力学较多采用直观的几何方法，在解决简单的力学问题时，比分析力学方便简单</a:t>
            </a:r>
            <a:r>
              <a:rPr lang="zh-CN" altLang="en-US" dirty="0" smtClean="0">
                <a:effectLst/>
              </a:rPr>
              <a:t>。</a:t>
            </a:r>
            <a:endParaRPr lang="en-US" altLang="zh-CN" dirty="0" smtClean="0">
              <a:effectLst/>
            </a:endParaRPr>
          </a:p>
          <a:p>
            <a:pPr lvl="1"/>
            <a:r>
              <a:rPr lang="zh-CN" altLang="en-US" dirty="0" smtClean="0">
                <a:effectLst/>
              </a:rPr>
              <a:t>守恒问题：质量守恒、动量守恒、能量守恒</a:t>
            </a:r>
            <a:endParaRPr lang="en-US" altLang="zh-CN" dirty="0"/>
          </a:p>
          <a:p>
            <a:r>
              <a:rPr lang="zh-CN" altLang="en-US" dirty="0" smtClean="0"/>
              <a:t>牛顿第一定律</a:t>
            </a:r>
            <a:endParaRPr lang="en-US" altLang="zh-CN" dirty="0" smtClean="0"/>
          </a:p>
          <a:p>
            <a:pPr lvl="1"/>
            <a:r>
              <a:rPr lang="zh-CN" altLang="en-US" dirty="0">
                <a:effectLst/>
              </a:rPr>
              <a:t>一切物体在没有受到力或合力为零的作用时，总保持静止状态或匀速直线运动状态。</a:t>
            </a:r>
            <a:endParaRPr lang="en-US" altLang="zh-CN" dirty="0"/>
          </a:p>
          <a:p>
            <a:r>
              <a:rPr lang="zh-CN" altLang="en-US" dirty="0" smtClean="0"/>
              <a:t>牛顿第二定律</a:t>
            </a:r>
            <a:endParaRPr lang="en-US" altLang="zh-CN" dirty="0" smtClean="0"/>
          </a:p>
          <a:p>
            <a:pPr lvl="1"/>
            <a:r>
              <a:rPr lang="zh-CN" altLang="en-US" dirty="0">
                <a:effectLst/>
              </a:rPr>
              <a:t>物体在受到合外力的作用会产生加速度，加速度的方向和合外力的方向相同，加速度的大小与合外力的大小成正比，与物体的惯性质量成反比</a:t>
            </a:r>
            <a:r>
              <a:rPr lang="zh-CN" altLang="en-US" dirty="0" smtClean="0">
                <a:effectLst/>
              </a:rPr>
              <a:t>。</a:t>
            </a:r>
            <a:r>
              <a:rPr lang="en-US" altLang="zh-CN" b="1" dirty="0">
                <a:solidFill>
                  <a:srgbClr val="FFFF00"/>
                </a:solidFill>
                <a:effectLst/>
              </a:rPr>
              <a:t>F=ma</a:t>
            </a:r>
            <a:endParaRPr lang="en-US" altLang="zh-CN" b="1" dirty="0">
              <a:solidFill>
                <a:srgbClr val="FFFF00"/>
              </a:solidFill>
            </a:endParaRPr>
          </a:p>
          <a:p>
            <a:r>
              <a:rPr lang="zh-CN" altLang="en-US" dirty="0" smtClean="0"/>
              <a:t>牛顿第三定律</a:t>
            </a:r>
            <a:endParaRPr lang="en-US" altLang="zh-CN" dirty="0" smtClean="0"/>
          </a:p>
          <a:p>
            <a:pPr lvl="1"/>
            <a:r>
              <a:rPr lang="zh-CN" altLang="en-US" dirty="0">
                <a:effectLst/>
              </a:rPr>
              <a:t>两个物体之间的作用力和反作用力，在同一条直线上，大小相等，方向相反。</a:t>
            </a:r>
            <a:endParaRPr lang="zh-CN" altLang="en-US" dirty="0"/>
          </a:p>
        </p:txBody>
      </p:sp>
    </p:spTree>
    <p:extLst>
      <p:ext uri="{BB962C8B-B14F-4D97-AF65-F5344CB8AC3E}">
        <p14:creationId xmlns:p14="http://schemas.microsoft.com/office/powerpoint/2010/main" val="3631558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水汽尾迹">
  <a:themeElements>
    <a:clrScheme name="水汽尾迹">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水汽尾迹">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汽尾迹">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TM04033937[[fn=水汽尾迹]]</Template>
  <TotalTime>343</TotalTime>
  <Words>5067</Words>
  <Application>Microsoft Office PowerPoint</Application>
  <PresentationFormat>宽屏</PresentationFormat>
  <Paragraphs>334</Paragraphs>
  <Slides>57</Slides>
  <Notes>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57</vt:i4>
      </vt:variant>
    </vt:vector>
  </HeadingPairs>
  <TitlesOfParts>
    <vt:vector size="67" baseType="lpstr">
      <vt:lpstr>华文楷体</vt:lpstr>
      <vt:lpstr>宋体</vt:lpstr>
      <vt:lpstr>微软雅黑</vt:lpstr>
      <vt:lpstr>Arial</vt:lpstr>
      <vt:lpstr>Calibri</vt:lpstr>
      <vt:lpstr>Cambria Math</vt:lpstr>
      <vt:lpstr>Century Gothic</vt:lpstr>
      <vt:lpstr>Times New Roman</vt:lpstr>
      <vt:lpstr>Wingdings 3</vt:lpstr>
      <vt:lpstr>水汽尾迹</vt:lpstr>
      <vt:lpstr>物理方程简介</vt:lpstr>
      <vt:lpstr>目录</vt:lpstr>
      <vt:lpstr>微分与物理方程</vt:lpstr>
      <vt:lpstr>速度的微分表述</vt:lpstr>
      <vt:lpstr>速度的微分表达</vt:lpstr>
      <vt:lpstr>速度的微分表达</vt:lpstr>
      <vt:lpstr>速度的微分表达</vt:lpstr>
      <vt:lpstr>速度的微分表达</vt:lpstr>
      <vt:lpstr>模拟是如何实现的？</vt:lpstr>
      <vt:lpstr>模拟是如何实现的？</vt:lpstr>
      <vt:lpstr>质量守恒的微分表达</vt:lpstr>
      <vt:lpstr>质量守恒的微分表达</vt:lpstr>
      <vt:lpstr>动量守恒的微分表达</vt:lpstr>
      <vt:lpstr>能量守恒的微分表达</vt:lpstr>
      <vt:lpstr>守恒方程的微分表达</vt:lpstr>
      <vt:lpstr>对于单元体的解释</vt:lpstr>
      <vt:lpstr>定常与非定常</vt:lpstr>
      <vt:lpstr>定常流动</vt:lpstr>
      <vt:lpstr>定常模拟</vt:lpstr>
      <vt:lpstr>非定常流动</vt:lpstr>
      <vt:lpstr>非定常模拟</vt:lpstr>
      <vt:lpstr>非定常模拟</vt:lpstr>
      <vt:lpstr>非定常模拟</vt:lpstr>
      <vt:lpstr>典型的二阶线性偏微分方程</vt:lpstr>
      <vt:lpstr>二阶偏微分方程的分类</vt:lpstr>
      <vt:lpstr>典型物理现象的微分方程</vt:lpstr>
      <vt:lpstr>计算网格分类简述</vt:lpstr>
      <vt:lpstr>计算网格分类简述</vt:lpstr>
      <vt:lpstr>常见生成网格的方式</vt:lpstr>
      <vt:lpstr>常见网格生成的方式</vt:lpstr>
      <vt:lpstr>基于可压缩LES方法湍动能输运过程模拟的液体燃料喷雾雾化过程研究-研究背景</vt:lpstr>
      <vt:lpstr>基于可压缩LES方法湍动能输运过程模拟的液体燃料喷雾雾化过程研究</vt:lpstr>
      <vt:lpstr>基于可压缩LES方法湍动能输运过程模拟的液体燃料喷雾雾化过程研究</vt:lpstr>
      <vt:lpstr>基于可压缩LES方法湍动能输运过程模拟的液体燃料喷雾雾化过程研究</vt:lpstr>
      <vt:lpstr>基于可压缩LES方法湍动能输运过程模拟的液体燃料喷雾雾化过程研究</vt:lpstr>
      <vt:lpstr>基于可压缩LES方法湍动能输运过程模拟的液体燃料喷雾雾化过程研究</vt:lpstr>
      <vt:lpstr>气体密度的简化计算</vt:lpstr>
      <vt:lpstr>基于可压缩LES方法湍动能输运过程模拟的液体燃料喷雾雾化过程研究</vt:lpstr>
      <vt:lpstr>物理/数学的进步带来的益处</vt:lpstr>
      <vt:lpstr>物理/数学的进步带来的益处</vt:lpstr>
      <vt:lpstr>物理/数学的进步带来的益处</vt:lpstr>
      <vt:lpstr>物理/数学的进步带来的益处</vt:lpstr>
      <vt:lpstr>物理/数学的进步带来的益处</vt:lpstr>
      <vt:lpstr>物理/数学的进步带来的益处</vt:lpstr>
      <vt:lpstr>物理/数学的进步带来的益处</vt:lpstr>
      <vt:lpstr>物理/数学的进步带来的益处</vt:lpstr>
      <vt:lpstr>所有的物理现象都可解？？</vt:lpstr>
      <vt:lpstr>所有的物理现象都可解？？</vt:lpstr>
      <vt:lpstr>所有的物理现象都可解？？</vt:lpstr>
      <vt:lpstr>所有的物理现象都可解？？</vt:lpstr>
      <vt:lpstr>所有的物理现象都可解？？</vt:lpstr>
      <vt:lpstr>所有的物理现象都可解？？</vt:lpstr>
      <vt:lpstr>所有的物理现象都可解？？</vt:lpstr>
      <vt:lpstr>所有的物理现象都可解？？</vt:lpstr>
      <vt:lpstr>总结</vt:lpstr>
      <vt:lpstr>课堂讨论</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物理方程简介</dc:title>
  <dc:creator>pc</dc:creator>
  <cp:lastModifiedBy>pc</cp:lastModifiedBy>
  <cp:revision>118</cp:revision>
  <dcterms:created xsi:type="dcterms:W3CDTF">2018-08-02T03:49:03Z</dcterms:created>
  <dcterms:modified xsi:type="dcterms:W3CDTF">2018-10-08T08:37:38Z</dcterms:modified>
</cp:coreProperties>
</file>